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9" r:id="rId1"/>
  </p:sldMasterIdLst>
  <p:notesMasterIdLst>
    <p:notesMasterId r:id="rId30"/>
  </p:notesMasterIdLst>
  <p:sldIdLst>
    <p:sldId id="256" r:id="rId2"/>
    <p:sldId id="296" r:id="rId3"/>
    <p:sldId id="294" r:id="rId4"/>
    <p:sldId id="298" r:id="rId5"/>
    <p:sldId id="329" r:id="rId6"/>
    <p:sldId id="300" r:id="rId7"/>
    <p:sldId id="302" r:id="rId8"/>
    <p:sldId id="333" r:id="rId9"/>
    <p:sldId id="304" r:id="rId10"/>
    <p:sldId id="334" r:id="rId11"/>
    <p:sldId id="335" r:id="rId12"/>
    <p:sldId id="336" r:id="rId13"/>
    <p:sldId id="337" r:id="rId14"/>
    <p:sldId id="338" r:id="rId15"/>
    <p:sldId id="339" r:id="rId16"/>
    <p:sldId id="327" r:id="rId17"/>
    <p:sldId id="313" r:id="rId18"/>
    <p:sldId id="312" r:id="rId19"/>
    <p:sldId id="314" r:id="rId20"/>
    <p:sldId id="319" r:id="rId21"/>
    <p:sldId id="316" r:id="rId22"/>
    <p:sldId id="326" r:id="rId23"/>
    <p:sldId id="320" r:id="rId24"/>
    <p:sldId id="325" r:id="rId25"/>
    <p:sldId id="310" r:id="rId26"/>
    <p:sldId id="341" r:id="rId27"/>
    <p:sldId id="311" r:id="rId28"/>
    <p:sldId id="29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2017"/>
    <p:restoredTop sz="80229"/>
  </p:normalViewPr>
  <p:slideViewPr>
    <p:cSldViewPr snapToGrid="0" snapToObjects="1">
      <p:cViewPr varScale="1">
        <p:scale>
          <a:sx n="61" d="100"/>
          <a:sy n="61" d="100"/>
        </p:scale>
        <p:origin x="240" y="5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BEFCA7-445A-A347-BE27-87A2852DAC24}" type="doc">
      <dgm:prSet loTypeId="urn:microsoft.com/office/officeart/2005/8/layout/hierarchy5" loCatId="" qsTypeId="urn:microsoft.com/office/officeart/2005/8/quickstyle/simple1" qsCatId="simple" csTypeId="urn:microsoft.com/office/officeart/2005/8/colors/accent1_2" csCatId="accent1" phldr="1"/>
      <dgm:spPr/>
      <dgm:t>
        <a:bodyPr/>
        <a:lstStyle/>
        <a:p>
          <a:endParaRPr lang="en-US"/>
        </a:p>
      </dgm:t>
    </dgm:pt>
    <dgm:pt modelId="{876868D0-6DA6-6549-88B4-C8B81251FFBD}">
      <dgm:prSet phldrT="[Text]"/>
      <dgm:spPr/>
      <dgm:t>
        <a:bodyPr/>
        <a:lstStyle/>
        <a:p>
          <a:r>
            <a:rPr lang="en-US" dirty="0"/>
            <a:t>Solutions </a:t>
          </a:r>
          <a:r>
            <a:rPr lang="en-US"/>
            <a:t>to the Mind-Body </a:t>
          </a:r>
          <a:r>
            <a:rPr lang="en-US" dirty="0"/>
            <a:t>Problem</a:t>
          </a:r>
        </a:p>
      </dgm:t>
    </dgm:pt>
    <dgm:pt modelId="{63652043-AE41-0146-A23F-E8C6EC2840A4}" type="parTrans" cxnId="{7ADC353F-EACE-A245-83E0-7C3B479D97B2}">
      <dgm:prSet/>
      <dgm:spPr/>
      <dgm:t>
        <a:bodyPr/>
        <a:lstStyle/>
        <a:p>
          <a:endParaRPr lang="en-US"/>
        </a:p>
      </dgm:t>
    </dgm:pt>
    <dgm:pt modelId="{D25F0040-FA26-7147-8D5A-F25B0E4A89CB}" type="sibTrans" cxnId="{7ADC353F-EACE-A245-83E0-7C3B479D97B2}">
      <dgm:prSet/>
      <dgm:spPr/>
      <dgm:t>
        <a:bodyPr/>
        <a:lstStyle/>
        <a:p>
          <a:endParaRPr lang="en-US"/>
        </a:p>
      </dgm:t>
    </dgm:pt>
    <dgm:pt modelId="{1709CF7F-CF46-DD47-8C1A-14368B2C0C37}">
      <dgm:prSet phldrT="[Text]"/>
      <dgm:spPr/>
      <dgm:t>
        <a:bodyPr/>
        <a:lstStyle/>
        <a:p>
          <a:r>
            <a:rPr lang="en-US" dirty="0"/>
            <a:t>Mind and body/brain are distinct things (dualism)</a:t>
          </a:r>
        </a:p>
      </dgm:t>
    </dgm:pt>
    <dgm:pt modelId="{66CC1C72-9E70-994F-8089-E2200DC8EBEA}" type="parTrans" cxnId="{43D27851-3A2A-D04E-BC72-E15EB6A0A7C1}">
      <dgm:prSet/>
      <dgm:spPr/>
      <dgm:t>
        <a:bodyPr/>
        <a:lstStyle/>
        <a:p>
          <a:endParaRPr lang="en-US"/>
        </a:p>
      </dgm:t>
    </dgm:pt>
    <dgm:pt modelId="{606DBDB0-69CD-494D-BE4B-ADC8F446E0BC}" type="sibTrans" cxnId="{43D27851-3A2A-D04E-BC72-E15EB6A0A7C1}">
      <dgm:prSet/>
      <dgm:spPr/>
      <dgm:t>
        <a:bodyPr/>
        <a:lstStyle/>
        <a:p>
          <a:endParaRPr lang="en-US"/>
        </a:p>
      </dgm:t>
    </dgm:pt>
    <dgm:pt modelId="{B5BC6F2B-B149-5440-85F1-E3C9015AB1CD}">
      <dgm:prSet phldrT="[Text]"/>
      <dgm:spPr/>
      <dgm:t>
        <a:bodyPr/>
        <a:lstStyle/>
        <a:p>
          <a:r>
            <a:rPr lang="en-US" dirty="0"/>
            <a:t>Mind = brain (materialism)</a:t>
          </a:r>
        </a:p>
      </dgm:t>
    </dgm:pt>
    <dgm:pt modelId="{546E7F67-4C5A-E349-8F84-C6ACAE7D7225}" type="parTrans" cxnId="{7C296E1D-B1BC-D444-9306-3EF250582F77}">
      <dgm:prSet/>
      <dgm:spPr/>
      <dgm:t>
        <a:bodyPr/>
        <a:lstStyle/>
        <a:p>
          <a:endParaRPr lang="en-US"/>
        </a:p>
      </dgm:t>
    </dgm:pt>
    <dgm:pt modelId="{88A9433A-CA17-FE49-A830-EA5C4837D477}" type="sibTrans" cxnId="{7C296E1D-B1BC-D444-9306-3EF250582F77}">
      <dgm:prSet/>
      <dgm:spPr/>
      <dgm:t>
        <a:bodyPr/>
        <a:lstStyle/>
        <a:p>
          <a:endParaRPr lang="en-US"/>
        </a:p>
      </dgm:t>
    </dgm:pt>
    <dgm:pt modelId="{B0C75E28-0462-A24A-9A65-A4497012CCAF}">
      <dgm:prSet phldrT="[Text]"/>
      <dgm:spPr/>
      <dgm:t>
        <a:bodyPr/>
        <a:lstStyle/>
        <a:p>
          <a:r>
            <a:rPr lang="en-US" dirty="0"/>
            <a:t>Various views depending on criteria for mind</a:t>
          </a:r>
        </a:p>
      </dgm:t>
    </dgm:pt>
    <dgm:pt modelId="{D242C2E6-9840-E444-804D-4AFA39EC7FF8}" type="parTrans" cxnId="{BE777986-0977-C745-A8DB-C93C9CB5F878}">
      <dgm:prSet/>
      <dgm:spPr/>
      <dgm:t>
        <a:bodyPr/>
        <a:lstStyle/>
        <a:p>
          <a:endParaRPr lang="en-US"/>
        </a:p>
      </dgm:t>
    </dgm:pt>
    <dgm:pt modelId="{EBAFCB9E-8780-F24E-A84A-06EA533D7126}" type="sibTrans" cxnId="{BE777986-0977-C745-A8DB-C93C9CB5F878}">
      <dgm:prSet/>
      <dgm:spPr/>
      <dgm:t>
        <a:bodyPr/>
        <a:lstStyle/>
        <a:p>
          <a:endParaRPr lang="en-US"/>
        </a:p>
      </dgm:t>
    </dgm:pt>
    <dgm:pt modelId="{0D90AC4B-BC5E-544B-A62D-165A9195BB2E}">
      <dgm:prSet/>
      <dgm:spPr/>
      <dgm:t>
        <a:bodyPr/>
        <a:lstStyle/>
        <a:p>
          <a:r>
            <a:rPr lang="en-US" dirty="0"/>
            <a:t>Mind and body both causally affect one another (interactionism)</a:t>
          </a:r>
        </a:p>
      </dgm:t>
    </dgm:pt>
    <dgm:pt modelId="{14B1F3CF-62B9-D34C-9EFE-98F8CCE54963}" type="parTrans" cxnId="{CFDDD00D-3B21-1B46-AD62-44796BC7F510}">
      <dgm:prSet/>
      <dgm:spPr/>
      <dgm:t>
        <a:bodyPr/>
        <a:lstStyle/>
        <a:p>
          <a:endParaRPr lang="en-US"/>
        </a:p>
      </dgm:t>
    </dgm:pt>
    <dgm:pt modelId="{3E4F4105-599D-8B46-A423-E1202BE252CE}" type="sibTrans" cxnId="{CFDDD00D-3B21-1B46-AD62-44796BC7F510}">
      <dgm:prSet/>
      <dgm:spPr/>
      <dgm:t>
        <a:bodyPr/>
        <a:lstStyle/>
        <a:p>
          <a:endParaRPr lang="en-US"/>
        </a:p>
      </dgm:t>
    </dgm:pt>
    <dgm:pt modelId="{CAABB49E-EC05-B141-BCF1-186D63A587CC}">
      <dgm:prSet/>
      <dgm:spPr/>
      <dgm:t>
        <a:bodyPr/>
        <a:lstStyle/>
        <a:p>
          <a:r>
            <a:rPr lang="en-US" dirty="0"/>
            <a:t>Only body can causally affect mind. (epiphenomenalism)</a:t>
          </a:r>
        </a:p>
      </dgm:t>
    </dgm:pt>
    <dgm:pt modelId="{CB4D99B9-0F84-864F-8426-C02943987677}" type="parTrans" cxnId="{79E3495D-C579-4E4F-BA18-0FA2594DCDEA}">
      <dgm:prSet/>
      <dgm:spPr/>
      <dgm:t>
        <a:bodyPr/>
        <a:lstStyle/>
        <a:p>
          <a:endParaRPr lang="en-US"/>
        </a:p>
      </dgm:t>
    </dgm:pt>
    <dgm:pt modelId="{3C997B3A-89FE-3843-81B7-7004D2B90CF8}" type="sibTrans" cxnId="{79E3495D-C579-4E4F-BA18-0FA2594DCDEA}">
      <dgm:prSet/>
      <dgm:spPr/>
      <dgm:t>
        <a:bodyPr/>
        <a:lstStyle/>
        <a:p>
          <a:endParaRPr lang="en-US"/>
        </a:p>
      </dgm:t>
    </dgm:pt>
    <dgm:pt modelId="{2B93FFA2-D415-0E4E-8A9F-021E711D1F64}" type="pres">
      <dgm:prSet presAssocID="{DBBEFCA7-445A-A347-BE27-87A2852DAC24}" presName="mainComposite" presStyleCnt="0">
        <dgm:presLayoutVars>
          <dgm:chPref val="1"/>
          <dgm:dir/>
          <dgm:animOne val="branch"/>
          <dgm:animLvl val="lvl"/>
          <dgm:resizeHandles val="exact"/>
        </dgm:presLayoutVars>
      </dgm:prSet>
      <dgm:spPr/>
    </dgm:pt>
    <dgm:pt modelId="{8B38DA10-BF54-CB45-B2EC-AC98276F9267}" type="pres">
      <dgm:prSet presAssocID="{DBBEFCA7-445A-A347-BE27-87A2852DAC24}" presName="hierFlow" presStyleCnt="0"/>
      <dgm:spPr/>
    </dgm:pt>
    <dgm:pt modelId="{9BB4DCED-0C4F-014A-9996-74AC10EA1EEC}" type="pres">
      <dgm:prSet presAssocID="{DBBEFCA7-445A-A347-BE27-87A2852DAC24}" presName="hierChild1" presStyleCnt="0">
        <dgm:presLayoutVars>
          <dgm:chPref val="1"/>
          <dgm:animOne val="branch"/>
          <dgm:animLvl val="lvl"/>
        </dgm:presLayoutVars>
      </dgm:prSet>
      <dgm:spPr/>
    </dgm:pt>
    <dgm:pt modelId="{A9E5C59F-3A12-0740-A354-0AE770BB800C}" type="pres">
      <dgm:prSet presAssocID="{876868D0-6DA6-6549-88B4-C8B81251FFBD}" presName="Name17" presStyleCnt="0"/>
      <dgm:spPr/>
    </dgm:pt>
    <dgm:pt modelId="{ADA27C59-63AC-8C42-A6A3-0B9FEFE04EC3}" type="pres">
      <dgm:prSet presAssocID="{876868D0-6DA6-6549-88B4-C8B81251FFBD}" presName="level1Shape" presStyleLbl="node0" presStyleIdx="0" presStyleCnt="1">
        <dgm:presLayoutVars>
          <dgm:chPref val="3"/>
        </dgm:presLayoutVars>
      </dgm:prSet>
      <dgm:spPr/>
    </dgm:pt>
    <dgm:pt modelId="{BA7E7DE5-5BDF-474B-ADB2-1427D21003C5}" type="pres">
      <dgm:prSet presAssocID="{876868D0-6DA6-6549-88B4-C8B81251FFBD}" presName="hierChild2" presStyleCnt="0"/>
      <dgm:spPr/>
    </dgm:pt>
    <dgm:pt modelId="{90260FD9-93E7-0945-AB6D-A34F50619A20}" type="pres">
      <dgm:prSet presAssocID="{66CC1C72-9E70-994F-8089-E2200DC8EBEA}" presName="Name25" presStyleLbl="parChTrans1D2" presStyleIdx="0" presStyleCnt="2"/>
      <dgm:spPr/>
    </dgm:pt>
    <dgm:pt modelId="{5EAD4AB9-303E-AE49-A2D3-991CFCE8D972}" type="pres">
      <dgm:prSet presAssocID="{66CC1C72-9E70-994F-8089-E2200DC8EBEA}" presName="connTx" presStyleLbl="parChTrans1D2" presStyleIdx="0" presStyleCnt="2"/>
      <dgm:spPr/>
    </dgm:pt>
    <dgm:pt modelId="{86FA5269-6E59-7945-AF29-DD1A9751A701}" type="pres">
      <dgm:prSet presAssocID="{1709CF7F-CF46-DD47-8C1A-14368B2C0C37}" presName="Name30" presStyleCnt="0"/>
      <dgm:spPr/>
    </dgm:pt>
    <dgm:pt modelId="{3E717D78-243F-CA4B-981C-EA4F83163037}" type="pres">
      <dgm:prSet presAssocID="{1709CF7F-CF46-DD47-8C1A-14368B2C0C37}" presName="level2Shape" presStyleLbl="node2" presStyleIdx="0" presStyleCnt="2"/>
      <dgm:spPr/>
    </dgm:pt>
    <dgm:pt modelId="{DACF41A8-203B-3D44-BA07-26C74130E9EA}" type="pres">
      <dgm:prSet presAssocID="{1709CF7F-CF46-DD47-8C1A-14368B2C0C37}" presName="hierChild3" presStyleCnt="0"/>
      <dgm:spPr/>
    </dgm:pt>
    <dgm:pt modelId="{70585996-DE44-F245-9122-CDA8875A4900}" type="pres">
      <dgm:prSet presAssocID="{14B1F3CF-62B9-D34C-9EFE-98F8CCE54963}" presName="Name25" presStyleLbl="parChTrans1D3" presStyleIdx="0" presStyleCnt="3"/>
      <dgm:spPr/>
    </dgm:pt>
    <dgm:pt modelId="{0C8C3F47-01E2-4642-A7CD-D5B6720F1561}" type="pres">
      <dgm:prSet presAssocID="{14B1F3CF-62B9-D34C-9EFE-98F8CCE54963}" presName="connTx" presStyleLbl="parChTrans1D3" presStyleIdx="0" presStyleCnt="3"/>
      <dgm:spPr/>
    </dgm:pt>
    <dgm:pt modelId="{3447F058-C0BF-524D-B726-D19F46C13396}" type="pres">
      <dgm:prSet presAssocID="{0D90AC4B-BC5E-544B-A62D-165A9195BB2E}" presName="Name30" presStyleCnt="0"/>
      <dgm:spPr/>
    </dgm:pt>
    <dgm:pt modelId="{F5B34391-936B-EB4F-92E5-937B7660D4E2}" type="pres">
      <dgm:prSet presAssocID="{0D90AC4B-BC5E-544B-A62D-165A9195BB2E}" presName="level2Shape" presStyleLbl="node3" presStyleIdx="0" presStyleCnt="3"/>
      <dgm:spPr/>
    </dgm:pt>
    <dgm:pt modelId="{0834B1D9-16D3-484A-9136-501706D2DF83}" type="pres">
      <dgm:prSet presAssocID="{0D90AC4B-BC5E-544B-A62D-165A9195BB2E}" presName="hierChild3" presStyleCnt="0"/>
      <dgm:spPr/>
    </dgm:pt>
    <dgm:pt modelId="{A6087403-433F-F442-AB6F-4DFE551D44EE}" type="pres">
      <dgm:prSet presAssocID="{CB4D99B9-0F84-864F-8426-C02943987677}" presName="Name25" presStyleLbl="parChTrans1D3" presStyleIdx="1" presStyleCnt="3"/>
      <dgm:spPr/>
    </dgm:pt>
    <dgm:pt modelId="{0BE957C4-470A-9442-9653-87AFEDBCB1C1}" type="pres">
      <dgm:prSet presAssocID="{CB4D99B9-0F84-864F-8426-C02943987677}" presName="connTx" presStyleLbl="parChTrans1D3" presStyleIdx="1" presStyleCnt="3"/>
      <dgm:spPr/>
    </dgm:pt>
    <dgm:pt modelId="{F7559A53-242C-B040-A864-3B74C5293A89}" type="pres">
      <dgm:prSet presAssocID="{CAABB49E-EC05-B141-BCF1-186D63A587CC}" presName="Name30" presStyleCnt="0"/>
      <dgm:spPr/>
    </dgm:pt>
    <dgm:pt modelId="{F7EE7377-A288-E04F-81F1-A73C44FC718B}" type="pres">
      <dgm:prSet presAssocID="{CAABB49E-EC05-B141-BCF1-186D63A587CC}" presName="level2Shape" presStyleLbl="node3" presStyleIdx="1" presStyleCnt="3"/>
      <dgm:spPr/>
    </dgm:pt>
    <dgm:pt modelId="{1AB0B0E6-FA41-4E4A-8FCA-9587BC0696FF}" type="pres">
      <dgm:prSet presAssocID="{CAABB49E-EC05-B141-BCF1-186D63A587CC}" presName="hierChild3" presStyleCnt="0"/>
      <dgm:spPr/>
    </dgm:pt>
    <dgm:pt modelId="{07844997-AD03-B24C-B97E-4754C10883D3}" type="pres">
      <dgm:prSet presAssocID="{546E7F67-4C5A-E349-8F84-C6ACAE7D7225}" presName="Name25" presStyleLbl="parChTrans1D2" presStyleIdx="1" presStyleCnt="2"/>
      <dgm:spPr/>
    </dgm:pt>
    <dgm:pt modelId="{F2A57C4A-CA80-B24C-94C0-EA1E97122F8A}" type="pres">
      <dgm:prSet presAssocID="{546E7F67-4C5A-E349-8F84-C6ACAE7D7225}" presName="connTx" presStyleLbl="parChTrans1D2" presStyleIdx="1" presStyleCnt="2"/>
      <dgm:spPr/>
    </dgm:pt>
    <dgm:pt modelId="{5E2EF244-D936-E04D-A08C-8BBAA286F21F}" type="pres">
      <dgm:prSet presAssocID="{B5BC6F2B-B149-5440-85F1-E3C9015AB1CD}" presName="Name30" presStyleCnt="0"/>
      <dgm:spPr/>
    </dgm:pt>
    <dgm:pt modelId="{25323677-E773-F246-A882-377E644A56EC}" type="pres">
      <dgm:prSet presAssocID="{B5BC6F2B-B149-5440-85F1-E3C9015AB1CD}" presName="level2Shape" presStyleLbl="node2" presStyleIdx="1" presStyleCnt="2"/>
      <dgm:spPr/>
    </dgm:pt>
    <dgm:pt modelId="{1EAEC3B2-6043-7E41-9E3E-63DD331DCA4A}" type="pres">
      <dgm:prSet presAssocID="{B5BC6F2B-B149-5440-85F1-E3C9015AB1CD}" presName="hierChild3" presStyleCnt="0"/>
      <dgm:spPr/>
    </dgm:pt>
    <dgm:pt modelId="{DFDD3841-8EE9-2047-9407-708B2545D182}" type="pres">
      <dgm:prSet presAssocID="{D242C2E6-9840-E444-804D-4AFA39EC7FF8}" presName="Name25" presStyleLbl="parChTrans1D3" presStyleIdx="2" presStyleCnt="3"/>
      <dgm:spPr/>
    </dgm:pt>
    <dgm:pt modelId="{226143B6-3428-E14F-A67E-981ADB10C307}" type="pres">
      <dgm:prSet presAssocID="{D242C2E6-9840-E444-804D-4AFA39EC7FF8}" presName="connTx" presStyleLbl="parChTrans1D3" presStyleIdx="2" presStyleCnt="3"/>
      <dgm:spPr/>
    </dgm:pt>
    <dgm:pt modelId="{D473B234-C5DB-2A4A-9948-5AC85627EF53}" type="pres">
      <dgm:prSet presAssocID="{B0C75E28-0462-A24A-9A65-A4497012CCAF}" presName="Name30" presStyleCnt="0"/>
      <dgm:spPr/>
    </dgm:pt>
    <dgm:pt modelId="{3F4DEAE7-0516-BC43-9EDF-9651044E632D}" type="pres">
      <dgm:prSet presAssocID="{B0C75E28-0462-A24A-9A65-A4497012CCAF}" presName="level2Shape" presStyleLbl="node3" presStyleIdx="2" presStyleCnt="3"/>
      <dgm:spPr/>
    </dgm:pt>
    <dgm:pt modelId="{0D7DE42F-2DA7-9447-8439-29BBFE21CADD}" type="pres">
      <dgm:prSet presAssocID="{B0C75E28-0462-A24A-9A65-A4497012CCAF}" presName="hierChild3" presStyleCnt="0"/>
      <dgm:spPr/>
    </dgm:pt>
    <dgm:pt modelId="{C2159B15-0D0A-F946-8F07-5825AC47FEA1}" type="pres">
      <dgm:prSet presAssocID="{DBBEFCA7-445A-A347-BE27-87A2852DAC24}" presName="bgShapesFlow" presStyleCnt="0"/>
      <dgm:spPr/>
    </dgm:pt>
  </dgm:ptLst>
  <dgm:cxnLst>
    <dgm:cxn modelId="{D7244E06-231F-A546-84D4-CD17B395D01E}" type="presOf" srcId="{876868D0-6DA6-6549-88B4-C8B81251FFBD}" destId="{ADA27C59-63AC-8C42-A6A3-0B9FEFE04EC3}" srcOrd="0" destOrd="0" presId="urn:microsoft.com/office/officeart/2005/8/layout/hierarchy5"/>
    <dgm:cxn modelId="{CFDDD00D-3B21-1B46-AD62-44796BC7F510}" srcId="{1709CF7F-CF46-DD47-8C1A-14368B2C0C37}" destId="{0D90AC4B-BC5E-544B-A62D-165A9195BB2E}" srcOrd="0" destOrd="0" parTransId="{14B1F3CF-62B9-D34C-9EFE-98F8CCE54963}" sibTransId="{3E4F4105-599D-8B46-A423-E1202BE252CE}"/>
    <dgm:cxn modelId="{7C62661B-18B6-B44F-87B6-CCCDC3CEF9B4}" type="presOf" srcId="{546E7F67-4C5A-E349-8F84-C6ACAE7D7225}" destId="{07844997-AD03-B24C-B97E-4754C10883D3}" srcOrd="0" destOrd="0" presId="urn:microsoft.com/office/officeart/2005/8/layout/hierarchy5"/>
    <dgm:cxn modelId="{7C296E1D-B1BC-D444-9306-3EF250582F77}" srcId="{876868D0-6DA6-6549-88B4-C8B81251FFBD}" destId="{B5BC6F2B-B149-5440-85F1-E3C9015AB1CD}" srcOrd="1" destOrd="0" parTransId="{546E7F67-4C5A-E349-8F84-C6ACAE7D7225}" sibTransId="{88A9433A-CA17-FE49-A830-EA5C4837D477}"/>
    <dgm:cxn modelId="{EFFFC122-1E90-EA4D-B274-22BFE5FA7806}" type="presOf" srcId="{66CC1C72-9E70-994F-8089-E2200DC8EBEA}" destId="{90260FD9-93E7-0945-AB6D-A34F50619A20}" srcOrd="0" destOrd="0" presId="urn:microsoft.com/office/officeart/2005/8/layout/hierarchy5"/>
    <dgm:cxn modelId="{7ADC353F-EACE-A245-83E0-7C3B479D97B2}" srcId="{DBBEFCA7-445A-A347-BE27-87A2852DAC24}" destId="{876868D0-6DA6-6549-88B4-C8B81251FFBD}" srcOrd="0" destOrd="0" parTransId="{63652043-AE41-0146-A23F-E8C6EC2840A4}" sibTransId="{D25F0040-FA26-7147-8D5A-F25B0E4A89CB}"/>
    <dgm:cxn modelId="{43D27851-3A2A-D04E-BC72-E15EB6A0A7C1}" srcId="{876868D0-6DA6-6549-88B4-C8B81251FFBD}" destId="{1709CF7F-CF46-DD47-8C1A-14368B2C0C37}" srcOrd="0" destOrd="0" parTransId="{66CC1C72-9E70-994F-8089-E2200DC8EBEA}" sibTransId="{606DBDB0-69CD-494D-BE4B-ADC8F446E0BC}"/>
    <dgm:cxn modelId="{0953DB5A-6367-9047-88CE-155B8D6061FA}" type="presOf" srcId="{D242C2E6-9840-E444-804D-4AFA39EC7FF8}" destId="{DFDD3841-8EE9-2047-9407-708B2545D182}" srcOrd="0" destOrd="0" presId="urn:microsoft.com/office/officeart/2005/8/layout/hierarchy5"/>
    <dgm:cxn modelId="{79E3495D-C579-4E4F-BA18-0FA2594DCDEA}" srcId="{1709CF7F-CF46-DD47-8C1A-14368B2C0C37}" destId="{CAABB49E-EC05-B141-BCF1-186D63A587CC}" srcOrd="1" destOrd="0" parTransId="{CB4D99B9-0F84-864F-8426-C02943987677}" sibTransId="{3C997B3A-89FE-3843-81B7-7004D2B90CF8}"/>
    <dgm:cxn modelId="{3F0EEE7A-389A-F940-B38C-957C9CC6764C}" type="presOf" srcId="{14B1F3CF-62B9-D34C-9EFE-98F8CCE54963}" destId="{0C8C3F47-01E2-4642-A7CD-D5B6720F1561}" srcOrd="1" destOrd="0" presId="urn:microsoft.com/office/officeart/2005/8/layout/hierarchy5"/>
    <dgm:cxn modelId="{BE777986-0977-C745-A8DB-C93C9CB5F878}" srcId="{B5BC6F2B-B149-5440-85F1-E3C9015AB1CD}" destId="{B0C75E28-0462-A24A-9A65-A4497012CCAF}" srcOrd="0" destOrd="0" parTransId="{D242C2E6-9840-E444-804D-4AFA39EC7FF8}" sibTransId="{EBAFCB9E-8780-F24E-A84A-06EA533D7126}"/>
    <dgm:cxn modelId="{D40CFB87-A258-4141-A8BF-D0ABAF3F3227}" type="presOf" srcId="{14B1F3CF-62B9-D34C-9EFE-98F8CCE54963}" destId="{70585996-DE44-F245-9122-CDA8875A4900}" srcOrd="0" destOrd="0" presId="urn:microsoft.com/office/officeart/2005/8/layout/hierarchy5"/>
    <dgm:cxn modelId="{6C84898F-C8BD-A941-B690-778E00C68C08}" type="presOf" srcId="{B0C75E28-0462-A24A-9A65-A4497012CCAF}" destId="{3F4DEAE7-0516-BC43-9EDF-9651044E632D}" srcOrd="0" destOrd="0" presId="urn:microsoft.com/office/officeart/2005/8/layout/hierarchy5"/>
    <dgm:cxn modelId="{4BED9F8F-6EC7-2444-8DEC-30029016D4E3}" type="presOf" srcId="{546E7F67-4C5A-E349-8F84-C6ACAE7D7225}" destId="{F2A57C4A-CA80-B24C-94C0-EA1E97122F8A}" srcOrd="1" destOrd="0" presId="urn:microsoft.com/office/officeart/2005/8/layout/hierarchy5"/>
    <dgm:cxn modelId="{00B66290-CCDC-AC47-92A9-A6D06E6CB0A3}" type="presOf" srcId="{DBBEFCA7-445A-A347-BE27-87A2852DAC24}" destId="{2B93FFA2-D415-0E4E-8A9F-021E711D1F64}" srcOrd="0" destOrd="0" presId="urn:microsoft.com/office/officeart/2005/8/layout/hierarchy5"/>
    <dgm:cxn modelId="{598982A5-2AB8-734E-B852-230BE25D218F}" type="presOf" srcId="{66CC1C72-9E70-994F-8089-E2200DC8EBEA}" destId="{5EAD4AB9-303E-AE49-A2D3-991CFCE8D972}" srcOrd="1" destOrd="0" presId="urn:microsoft.com/office/officeart/2005/8/layout/hierarchy5"/>
    <dgm:cxn modelId="{83FF44A8-F9A9-1047-92A2-0AD20EBB55EF}" type="presOf" srcId="{CAABB49E-EC05-B141-BCF1-186D63A587CC}" destId="{F7EE7377-A288-E04F-81F1-A73C44FC718B}" srcOrd="0" destOrd="0" presId="urn:microsoft.com/office/officeart/2005/8/layout/hierarchy5"/>
    <dgm:cxn modelId="{F87B57B6-CDDC-9C45-9C58-FB46F74E7E09}" type="presOf" srcId="{1709CF7F-CF46-DD47-8C1A-14368B2C0C37}" destId="{3E717D78-243F-CA4B-981C-EA4F83163037}" srcOrd="0" destOrd="0" presId="urn:microsoft.com/office/officeart/2005/8/layout/hierarchy5"/>
    <dgm:cxn modelId="{E0AAAED0-942C-8C4E-88B7-AAE059F864D4}" type="presOf" srcId="{CB4D99B9-0F84-864F-8426-C02943987677}" destId="{0BE957C4-470A-9442-9653-87AFEDBCB1C1}" srcOrd="1" destOrd="0" presId="urn:microsoft.com/office/officeart/2005/8/layout/hierarchy5"/>
    <dgm:cxn modelId="{F0BD42E6-6E95-D14E-A45A-8B84FA6B11B3}" type="presOf" srcId="{CB4D99B9-0F84-864F-8426-C02943987677}" destId="{A6087403-433F-F442-AB6F-4DFE551D44EE}" srcOrd="0" destOrd="0" presId="urn:microsoft.com/office/officeart/2005/8/layout/hierarchy5"/>
    <dgm:cxn modelId="{44CECDE9-340F-6747-82F8-53DDDF6B912A}" type="presOf" srcId="{0D90AC4B-BC5E-544B-A62D-165A9195BB2E}" destId="{F5B34391-936B-EB4F-92E5-937B7660D4E2}" srcOrd="0" destOrd="0" presId="urn:microsoft.com/office/officeart/2005/8/layout/hierarchy5"/>
    <dgm:cxn modelId="{9BAFA5F2-8D27-D947-A3FA-0098DF0FE1E2}" type="presOf" srcId="{D242C2E6-9840-E444-804D-4AFA39EC7FF8}" destId="{226143B6-3428-E14F-A67E-981ADB10C307}" srcOrd="1" destOrd="0" presId="urn:microsoft.com/office/officeart/2005/8/layout/hierarchy5"/>
    <dgm:cxn modelId="{5784D6FA-807B-064D-9841-FD4B78A86627}" type="presOf" srcId="{B5BC6F2B-B149-5440-85F1-E3C9015AB1CD}" destId="{25323677-E773-F246-A882-377E644A56EC}" srcOrd="0" destOrd="0" presId="urn:microsoft.com/office/officeart/2005/8/layout/hierarchy5"/>
    <dgm:cxn modelId="{0BE51DB6-56D3-8D4A-9CED-09C5D3ECF202}" type="presParOf" srcId="{2B93FFA2-D415-0E4E-8A9F-021E711D1F64}" destId="{8B38DA10-BF54-CB45-B2EC-AC98276F9267}" srcOrd="0" destOrd="0" presId="urn:microsoft.com/office/officeart/2005/8/layout/hierarchy5"/>
    <dgm:cxn modelId="{EFF4CC3D-3583-C744-B625-D62A12700B21}" type="presParOf" srcId="{8B38DA10-BF54-CB45-B2EC-AC98276F9267}" destId="{9BB4DCED-0C4F-014A-9996-74AC10EA1EEC}" srcOrd="0" destOrd="0" presId="urn:microsoft.com/office/officeart/2005/8/layout/hierarchy5"/>
    <dgm:cxn modelId="{60397449-2947-1542-B6BB-041540385BEB}" type="presParOf" srcId="{9BB4DCED-0C4F-014A-9996-74AC10EA1EEC}" destId="{A9E5C59F-3A12-0740-A354-0AE770BB800C}" srcOrd="0" destOrd="0" presId="urn:microsoft.com/office/officeart/2005/8/layout/hierarchy5"/>
    <dgm:cxn modelId="{B8DB4F41-FFEE-6E40-B82F-684F8335E4B4}" type="presParOf" srcId="{A9E5C59F-3A12-0740-A354-0AE770BB800C}" destId="{ADA27C59-63AC-8C42-A6A3-0B9FEFE04EC3}" srcOrd="0" destOrd="0" presId="urn:microsoft.com/office/officeart/2005/8/layout/hierarchy5"/>
    <dgm:cxn modelId="{0FE5885A-1828-D141-B23A-756879C3AE6E}" type="presParOf" srcId="{A9E5C59F-3A12-0740-A354-0AE770BB800C}" destId="{BA7E7DE5-5BDF-474B-ADB2-1427D21003C5}" srcOrd="1" destOrd="0" presId="urn:microsoft.com/office/officeart/2005/8/layout/hierarchy5"/>
    <dgm:cxn modelId="{7D76C14B-2417-9B41-85F5-F356D4C26781}" type="presParOf" srcId="{BA7E7DE5-5BDF-474B-ADB2-1427D21003C5}" destId="{90260FD9-93E7-0945-AB6D-A34F50619A20}" srcOrd="0" destOrd="0" presId="urn:microsoft.com/office/officeart/2005/8/layout/hierarchy5"/>
    <dgm:cxn modelId="{E5CB882C-035B-2D4F-A5CE-3A2F046B8434}" type="presParOf" srcId="{90260FD9-93E7-0945-AB6D-A34F50619A20}" destId="{5EAD4AB9-303E-AE49-A2D3-991CFCE8D972}" srcOrd="0" destOrd="0" presId="urn:microsoft.com/office/officeart/2005/8/layout/hierarchy5"/>
    <dgm:cxn modelId="{BFF60593-6DD2-5D4F-9D4D-F164649438C8}" type="presParOf" srcId="{BA7E7DE5-5BDF-474B-ADB2-1427D21003C5}" destId="{86FA5269-6E59-7945-AF29-DD1A9751A701}" srcOrd="1" destOrd="0" presId="urn:microsoft.com/office/officeart/2005/8/layout/hierarchy5"/>
    <dgm:cxn modelId="{D8E4A176-B14C-5745-96BC-0AB349A6802C}" type="presParOf" srcId="{86FA5269-6E59-7945-AF29-DD1A9751A701}" destId="{3E717D78-243F-CA4B-981C-EA4F83163037}" srcOrd="0" destOrd="0" presId="urn:microsoft.com/office/officeart/2005/8/layout/hierarchy5"/>
    <dgm:cxn modelId="{30A482D3-B42E-464C-A65E-667F15807794}" type="presParOf" srcId="{86FA5269-6E59-7945-AF29-DD1A9751A701}" destId="{DACF41A8-203B-3D44-BA07-26C74130E9EA}" srcOrd="1" destOrd="0" presId="urn:microsoft.com/office/officeart/2005/8/layout/hierarchy5"/>
    <dgm:cxn modelId="{1CFB40E3-70BF-5143-8378-1450988ED059}" type="presParOf" srcId="{DACF41A8-203B-3D44-BA07-26C74130E9EA}" destId="{70585996-DE44-F245-9122-CDA8875A4900}" srcOrd="0" destOrd="0" presId="urn:microsoft.com/office/officeart/2005/8/layout/hierarchy5"/>
    <dgm:cxn modelId="{8B303CE8-88FD-3A4A-A64B-6124826D10EF}" type="presParOf" srcId="{70585996-DE44-F245-9122-CDA8875A4900}" destId="{0C8C3F47-01E2-4642-A7CD-D5B6720F1561}" srcOrd="0" destOrd="0" presId="urn:microsoft.com/office/officeart/2005/8/layout/hierarchy5"/>
    <dgm:cxn modelId="{089C109B-E2E5-524A-BC54-62B97A1FA165}" type="presParOf" srcId="{DACF41A8-203B-3D44-BA07-26C74130E9EA}" destId="{3447F058-C0BF-524D-B726-D19F46C13396}" srcOrd="1" destOrd="0" presId="urn:microsoft.com/office/officeart/2005/8/layout/hierarchy5"/>
    <dgm:cxn modelId="{C80E7254-5C6A-D94A-814D-53E1B9BCDCC8}" type="presParOf" srcId="{3447F058-C0BF-524D-B726-D19F46C13396}" destId="{F5B34391-936B-EB4F-92E5-937B7660D4E2}" srcOrd="0" destOrd="0" presId="urn:microsoft.com/office/officeart/2005/8/layout/hierarchy5"/>
    <dgm:cxn modelId="{AF16F9FF-2F3E-F341-A123-982F8277FC52}" type="presParOf" srcId="{3447F058-C0BF-524D-B726-D19F46C13396}" destId="{0834B1D9-16D3-484A-9136-501706D2DF83}" srcOrd="1" destOrd="0" presId="urn:microsoft.com/office/officeart/2005/8/layout/hierarchy5"/>
    <dgm:cxn modelId="{3F62E085-483C-A442-AD60-7374F1C1489D}" type="presParOf" srcId="{DACF41A8-203B-3D44-BA07-26C74130E9EA}" destId="{A6087403-433F-F442-AB6F-4DFE551D44EE}" srcOrd="2" destOrd="0" presId="urn:microsoft.com/office/officeart/2005/8/layout/hierarchy5"/>
    <dgm:cxn modelId="{D3916F38-9AFA-E945-9F1A-D4AE3F10AE14}" type="presParOf" srcId="{A6087403-433F-F442-AB6F-4DFE551D44EE}" destId="{0BE957C4-470A-9442-9653-87AFEDBCB1C1}" srcOrd="0" destOrd="0" presId="urn:microsoft.com/office/officeart/2005/8/layout/hierarchy5"/>
    <dgm:cxn modelId="{E1B9E1F1-5217-7646-8A9C-452720A2B057}" type="presParOf" srcId="{DACF41A8-203B-3D44-BA07-26C74130E9EA}" destId="{F7559A53-242C-B040-A864-3B74C5293A89}" srcOrd="3" destOrd="0" presId="urn:microsoft.com/office/officeart/2005/8/layout/hierarchy5"/>
    <dgm:cxn modelId="{AC32EE97-88E8-B845-8E1D-7B15E5241DCD}" type="presParOf" srcId="{F7559A53-242C-B040-A864-3B74C5293A89}" destId="{F7EE7377-A288-E04F-81F1-A73C44FC718B}" srcOrd="0" destOrd="0" presId="urn:microsoft.com/office/officeart/2005/8/layout/hierarchy5"/>
    <dgm:cxn modelId="{2D4CE589-17A7-BA4E-8B09-0C59BBE9EDA0}" type="presParOf" srcId="{F7559A53-242C-B040-A864-3B74C5293A89}" destId="{1AB0B0E6-FA41-4E4A-8FCA-9587BC0696FF}" srcOrd="1" destOrd="0" presId="urn:microsoft.com/office/officeart/2005/8/layout/hierarchy5"/>
    <dgm:cxn modelId="{962D61C7-1662-0446-8844-5F2ACBC7E70A}" type="presParOf" srcId="{BA7E7DE5-5BDF-474B-ADB2-1427D21003C5}" destId="{07844997-AD03-B24C-B97E-4754C10883D3}" srcOrd="2" destOrd="0" presId="urn:microsoft.com/office/officeart/2005/8/layout/hierarchy5"/>
    <dgm:cxn modelId="{3B350934-8336-8E4C-8755-D320E2EE8782}" type="presParOf" srcId="{07844997-AD03-B24C-B97E-4754C10883D3}" destId="{F2A57C4A-CA80-B24C-94C0-EA1E97122F8A}" srcOrd="0" destOrd="0" presId="urn:microsoft.com/office/officeart/2005/8/layout/hierarchy5"/>
    <dgm:cxn modelId="{D2DF36D6-3270-C149-9619-B91863E890A5}" type="presParOf" srcId="{BA7E7DE5-5BDF-474B-ADB2-1427D21003C5}" destId="{5E2EF244-D936-E04D-A08C-8BBAA286F21F}" srcOrd="3" destOrd="0" presId="urn:microsoft.com/office/officeart/2005/8/layout/hierarchy5"/>
    <dgm:cxn modelId="{F05016B7-A12F-9E4D-BE96-6A35BD9C8528}" type="presParOf" srcId="{5E2EF244-D936-E04D-A08C-8BBAA286F21F}" destId="{25323677-E773-F246-A882-377E644A56EC}" srcOrd="0" destOrd="0" presId="urn:microsoft.com/office/officeart/2005/8/layout/hierarchy5"/>
    <dgm:cxn modelId="{95C323DB-7D83-C048-A7F6-02DBA8A34B5B}" type="presParOf" srcId="{5E2EF244-D936-E04D-A08C-8BBAA286F21F}" destId="{1EAEC3B2-6043-7E41-9E3E-63DD331DCA4A}" srcOrd="1" destOrd="0" presId="urn:microsoft.com/office/officeart/2005/8/layout/hierarchy5"/>
    <dgm:cxn modelId="{0187C1B7-97A0-2443-AFDC-D4767DFAF5BB}" type="presParOf" srcId="{1EAEC3B2-6043-7E41-9E3E-63DD331DCA4A}" destId="{DFDD3841-8EE9-2047-9407-708B2545D182}" srcOrd="0" destOrd="0" presId="urn:microsoft.com/office/officeart/2005/8/layout/hierarchy5"/>
    <dgm:cxn modelId="{62535B49-D912-314F-9972-DCC3FC22C07E}" type="presParOf" srcId="{DFDD3841-8EE9-2047-9407-708B2545D182}" destId="{226143B6-3428-E14F-A67E-981ADB10C307}" srcOrd="0" destOrd="0" presId="urn:microsoft.com/office/officeart/2005/8/layout/hierarchy5"/>
    <dgm:cxn modelId="{6CF86DEE-48A7-3E4E-B9F0-47D81F6290A2}" type="presParOf" srcId="{1EAEC3B2-6043-7E41-9E3E-63DD331DCA4A}" destId="{D473B234-C5DB-2A4A-9948-5AC85627EF53}" srcOrd="1" destOrd="0" presId="urn:microsoft.com/office/officeart/2005/8/layout/hierarchy5"/>
    <dgm:cxn modelId="{386D5354-27E4-CA4D-8EC6-2FC873264B9E}" type="presParOf" srcId="{D473B234-C5DB-2A4A-9948-5AC85627EF53}" destId="{3F4DEAE7-0516-BC43-9EDF-9651044E632D}" srcOrd="0" destOrd="0" presId="urn:microsoft.com/office/officeart/2005/8/layout/hierarchy5"/>
    <dgm:cxn modelId="{5DFC90C1-7860-0747-833F-31D3D62C91C3}" type="presParOf" srcId="{D473B234-C5DB-2A4A-9948-5AC85627EF53}" destId="{0D7DE42F-2DA7-9447-8439-29BBFE21CADD}" srcOrd="1" destOrd="0" presId="urn:microsoft.com/office/officeart/2005/8/layout/hierarchy5"/>
    <dgm:cxn modelId="{DB094858-7C1E-4849-B056-11DF43FEBBB5}" type="presParOf" srcId="{2B93FFA2-D415-0E4E-8A9F-021E711D1F64}" destId="{C2159B15-0D0A-F946-8F07-5825AC47FEA1}" srcOrd="1" destOrd="0" presId="urn:microsoft.com/office/officeart/2005/8/layout/hierarchy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A27C59-63AC-8C42-A6A3-0B9FEFE04EC3}">
      <dsp:nvSpPr>
        <dsp:cNvPr id="0" name=""/>
        <dsp:cNvSpPr/>
      </dsp:nvSpPr>
      <dsp:spPr>
        <a:xfrm>
          <a:off x="4488" y="3212537"/>
          <a:ext cx="2962371" cy="14811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Solutions </a:t>
          </a:r>
          <a:r>
            <a:rPr lang="en-US" sz="3200" kern="1200"/>
            <a:t>to the Mind-Body </a:t>
          </a:r>
          <a:r>
            <a:rPr lang="en-US" sz="3200" kern="1200" dirty="0"/>
            <a:t>Problem</a:t>
          </a:r>
        </a:p>
      </dsp:txBody>
      <dsp:txXfrm>
        <a:off x="47870" y="3255919"/>
        <a:ext cx="2875607" cy="1394421"/>
      </dsp:txXfrm>
    </dsp:sp>
    <dsp:sp modelId="{90260FD9-93E7-0945-AB6D-A34F50619A20}">
      <dsp:nvSpPr>
        <dsp:cNvPr id="0" name=""/>
        <dsp:cNvSpPr/>
      </dsp:nvSpPr>
      <dsp:spPr>
        <a:xfrm rot="18770822">
          <a:off x="2688104" y="3295472"/>
          <a:ext cx="1742460" cy="37792"/>
        </a:xfrm>
        <a:custGeom>
          <a:avLst/>
          <a:gdLst/>
          <a:ahLst/>
          <a:cxnLst/>
          <a:rect l="0" t="0" r="0" b="0"/>
          <a:pathLst>
            <a:path>
              <a:moveTo>
                <a:pt x="0" y="18896"/>
              </a:moveTo>
              <a:lnTo>
                <a:pt x="1742460" y="188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515772" y="3270807"/>
        <a:ext cx="87123" cy="87123"/>
      </dsp:txXfrm>
    </dsp:sp>
    <dsp:sp modelId="{3E717D78-243F-CA4B-981C-EA4F83163037}">
      <dsp:nvSpPr>
        <dsp:cNvPr id="0" name=""/>
        <dsp:cNvSpPr/>
      </dsp:nvSpPr>
      <dsp:spPr>
        <a:xfrm>
          <a:off x="4151808" y="1935014"/>
          <a:ext cx="2962371" cy="14811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Mind and body/brain are distinct things (dualism)</a:t>
          </a:r>
        </a:p>
      </dsp:txBody>
      <dsp:txXfrm>
        <a:off x="4195190" y="1978396"/>
        <a:ext cx="2875607" cy="1394421"/>
      </dsp:txXfrm>
    </dsp:sp>
    <dsp:sp modelId="{70585996-DE44-F245-9122-CDA8875A4900}">
      <dsp:nvSpPr>
        <dsp:cNvPr id="0" name=""/>
        <dsp:cNvSpPr/>
      </dsp:nvSpPr>
      <dsp:spPr>
        <a:xfrm rot="19457599">
          <a:off x="6977020" y="2230869"/>
          <a:ext cx="1459268" cy="37792"/>
        </a:xfrm>
        <a:custGeom>
          <a:avLst/>
          <a:gdLst/>
          <a:ahLst/>
          <a:cxnLst/>
          <a:rect l="0" t="0" r="0" b="0"/>
          <a:pathLst>
            <a:path>
              <a:moveTo>
                <a:pt x="0" y="18896"/>
              </a:moveTo>
              <a:lnTo>
                <a:pt x="1459268" y="1889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670172" y="2213284"/>
        <a:ext cx="72963" cy="72963"/>
      </dsp:txXfrm>
    </dsp:sp>
    <dsp:sp modelId="{F5B34391-936B-EB4F-92E5-937B7660D4E2}">
      <dsp:nvSpPr>
        <dsp:cNvPr id="0" name=""/>
        <dsp:cNvSpPr/>
      </dsp:nvSpPr>
      <dsp:spPr>
        <a:xfrm>
          <a:off x="8299128" y="1083332"/>
          <a:ext cx="2962371" cy="14811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Mind and body both causally affect one another (interactionism)</a:t>
          </a:r>
        </a:p>
      </dsp:txBody>
      <dsp:txXfrm>
        <a:off x="8342510" y="1126714"/>
        <a:ext cx="2875607" cy="1394421"/>
      </dsp:txXfrm>
    </dsp:sp>
    <dsp:sp modelId="{A6087403-433F-F442-AB6F-4DFE551D44EE}">
      <dsp:nvSpPr>
        <dsp:cNvPr id="0" name=""/>
        <dsp:cNvSpPr/>
      </dsp:nvSpPr>
      <dsp:spPr>
        <a:xfrm rot="2142401">
          <a:off x="6977020" y="3082551"/>
          <a:ext cx="1459268" cy="37792"/>
        </a:xfrm>
        <a:custGeom>
          <a:avLst/>
          <a:gdLst/>
          <a:ahLst/>
          <a:cxnLst/>
          <a:rect l="0" t="0" r="0" b="0"/>
          <a:pathLst>
            <a:path>
              <a:moveTo>
                <a:pt x="0" y="18896"/>
              </a:moveTo>
              <a:lnTo>
                <a:pt x="1459268" y="1889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670172" y="3064966"/>
        <a:ext cx="72963" cy="72963"/>
      </dsp:txXfrm>
    </dsp:sp>
    <dsp:sp modelId="{F7EE7377-A288-E04F-81F1-A73C44FC718B}">
      <dsp:nvSpPr>
        <dsp:cNvPr id="0" name=""/>
        <dsp:cNvSpPr/>
      </dsp:nvSpPr>
      <dsp:spPr>
        <a:xfrm>
          <a:off x="8299128" y="2786696"/>
          <a:ext cx="2962371" cy="14811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Only body can causally affect mind. (epiphenomenalism)</a:t>
          </a:r>
        </a:p>
      </dsp:txBody>
      <dsp:txXfrm>
        <a:off x="8342510" y="2830078"/>
        <a:ext cx="2875607" cy="1394421"/>
      </dsp:txXfrm>
    </dsp:sp>
    <dsp:sp modelId="{07844997-AD03-B24C-B97E-4754C10883D3}">
      <dsp:nvSpPr>
        <dsp:cNvPr id="0" name=""/>
        <dsp:cNvSpPr/>
      </dsp:nvSpPr>
      <dsp:spPr>
        <a:xfrm rot="2829178">
          <a:off x="2688104" y="4572994"/>
          <a:ext cx="1742460" cy="37792"/>
        </a:xfrm>
        <a:custGeom>
          <a:avLst/>
          <a:gdLst/>
          <a:ahLst/>
          <a:cxnLst/>
          <a:rect l="0" t="0" r="0" b="0"/>
          <a:pathLst>
            <a:path>
              <a:moveTo>
                <a:pt x="0" y="18896"/>
              </a:moveTo>
              <a:lnTo>
                <a:pt x="1742460" y="188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515772" y="4548329"/>
        <a:ext cx="87123" cy="87123"/>
      </dsp:txXfrm>
    </dsp:sp>
    <dsp:sp modelId="{25323677-E773-F246-A882-377E644A56EC}">
      <dsp:nvSpPr>
        <dsp:cNvPr id="0" name=""/>
        <dsp:cNvSpPr/>
      </dsp:nvSpPr>
      <dsp:spPr>
        <a:xfrm>
          <a:off x="4151808" y="4490059"/>
          <a:ext cx="2962371" cy="14811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Mind = brain (materialism)</a:t>
          </a:r>
        </a:p>
      </dsp:txBody>
      <dsp:txXfrm>
        <a:off x="4195190" y="4533441"/>
        <a:ext cx="2875607" cy="1394421"/>
      </dsp:txXfrm>
    </dsp:sp>
    <dsp:sp modelId="{DFDD3841-8EE9-2047-9407-708B2545D182}">
      <dsp:nvSpPr>
        <dsp:cNvPr id="0" name=""/>
        <dsp:cNvSpPr/>
      </dsp:nvSpPr>
      <dsp:spPr>
        <a:xfrm>
          <a:off x="7114180" y="5211756"/>
          <a:ext cx="1184948" cy="37792"/>
        </a:xfrm>
        <a:custGeom>
          <a:avLst/>
          <a:gdLst/>
          <a:ahLst/>
          <a:cxnLst/>
          <a:rect l="0" t="0" r="0" b="0"/>
          <a:pathLst>
            <a:path>
              <a:moveTo>
                <a:pt x="0" y="18896"/>
              </a:moveTo>
              <a:lnTo>
                <a:pt x="1184948" y="1889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677030" y="5201028"/>
        <a:ext cx="59247" cy="59247"/>
      </dsp:txXfrm>
    </dsp:sp>
    <dsp:sp modelId="{3F4DEAE7-0516-BC43-9EDF-9651044E632D}">
      <dsp:nvSpPr>
        <dsp:cNvPr id="0" name=""/>
        <dsp:cNvSpPr/>
      </dsp:nvSpPr>
      <dsp:spPr>
        <a:xfrm>
          <a:off x="8299128" y="4490059"/>
          <a:ext cx="2962371" cy="14811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Various views depending on criteria for mind</a:t>
          </a:r>
        </a:p>
      </dsp:txBody>
      <dsp:txXfrm>
        <a:off x="8342510" y="4533441"/>
        <a:ext cx="2875607" cy="139442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3B73EF-A206-5345-96C0-76F00E4759BB}" type="datetimeFigureOut">
              <a:rPr lang="en-US" smtClean="0"/>
              <a:t>7/16/20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62DA09-75E4-904F-BC3F-13460C4F8361}" type="slidenum">
              <a:rPr lang="en-US" smtClean="0"/>
              <a:t>‹#›</a:t>
            </a:fld>
            <a:endParaRPr lang="en-US"/>
          </a:p>
        </p:txBody>
      </p:sp>
    </p:spTree>
    <p:extLst>
      <p:ext uri="{BB962C8B-B14F-4D97-AF65-F5344CB8AC3E}">
        <p14:creationId xmlns:p14="http://schemas.microsoft.com/office/powerpoint/2010/main" val="3043024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62DA09-75E4-904F-BC3F-13460C4F8361}" type="slidenum">
              <a:rPr lang="en-US" smtClean="0"/>
              <a:t>1</a:t>
            </a:fld>
            <a:endParaRPr lang="en-US"/>
          </a:p>
        </p:txBody>
      </p:sp>
    </p:spTree>
    <p:extLst>
      <p:ext uri="{BB962C8B-B14F-4D97-AF65-F5344CB8AC3E}">
        <p14:creationId xmlns:p14="http://schemas.microsoft.com/office/powerpoint/2010/main" val="1167069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62DA09-75E4-904F-BC3F-13460C4F8361}" type="slidenum">
              <a:rPr lang="en-US" smtClean="0"/>
              <a:t>12</a:t>
            </a:fld>
            <a:endParaRPr lang="en-US"/>
          </a:p>
        </p:txBody>
      </p:sp>
    </p:spTree>
    <p:extLst>
      <p:ext uri="{BB962C8B-B14F-4D97-AF65-F5344CB8AC3E}">
        <p14:creationId xmlns:p14="http://schemas.microsoft.com/office/powerpoint/2010/main" val="2555271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take the “physicalist” view!</a:t>
            </a:r>
          </a:p>
        </p:txBody>
      </p:sp>
      <p:sp>
        <p:nvSpPr>
          <p:cNvPr id="4" name="Slide Number Placeholder 3"/>
          <p:cNvSpPr>
            <a:spLocks noGrp="1"/>
          </p:cNvSpPr>
          <p:nvPr>
            <p:ph type="sldNum" sz="quarter" idx="5"/>
          </p:nvPr>
        </p:nvSpPr>
        <p:spPr/>
        <p:txBody>
          <a:bodyPr/>
          <a:lstStyle/>
          <a:p>
            <a:fld id="{3D62DA09-75E4-904F-BC3F-13460C4F8361}" type="slidenum">
              <a:rPr lang="en-US" smtClean="0"/>
              <a:t>14</a:t>
            </a:fld>
            <a:endParaRPr lang="en-US"/>
          </a:p>
        </p:txBody>
      </p:sp>
    </p:spTree>
    <p:extLst>
      <p:ext uri="{BB962C8B-B14F-4D97-AF65-F5344CB8AC3E}">
        <p14:creationId xmlns:p14="http://schemas.microsoft.com/office/powerpoint/2010/main" val="302426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Options for ”What is required for something to be considered as having a mind?”</a:t>
            </a:r>
          </a:p>
        </p:txBody>
      </p:sp>
      <p:sp>
        <p:nvSpPr>
          <p:cNvPr id="4" name="Slide Number Placeholder 3"/>
          <p:cNvSpPr>
            <a:spLocks noGrp="1"/>
          </p:cNvSpPr>
          <p:nvPr>
            <p:ph type="sldNum" sz="quarter" idx="5"/>
          </p:nvPr>
        </p:nvSpPr>
        <p:spPr/>
        <p:txBody>
          <a:bodyPr/>
          <a:lstStyle/>
          <a:p>
            <a:fld id="{3D62DA09-75E4-904F-BC3F-13460C4F8361}" type="slidenum">
              <a:rPr lang="en-US" smtClean="0"/>
              <a:t>16</a:t>
            </a:fld>
            <a:endParaRPr lang="en-US"/>
          </a:p>
        </p:txBody>
      </p:sp>
    </p:spTree>
    <p:extLst>
      <p:ext uri="{BB962C8B-B14F-4D97-AF65-F5344CB8AC3E}">
        <p14:creationId xmlns:p14="http://schemas.microsoft.com/office/powerpoint/2010/main" val="2896036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62DA09-75E4-904F-BC3F-13460C4F8361}" type="slidenum">
              <a:rPr lang="en-US" smtClean="0"/>
              <a:t>17</a:t>
            </a:fld>
            <a:endParaRPr lang="en-US"/>
          </a:p>
        </p:txBody>
      </p:sp>
    </p:spTree>
    <p:extLst>
      <p:ext uri="{BB962C8B-B14F-4D97-AF65-F5344CB8AC3E}">
        <p14:creationId xmlns:p14="http://schemas.microsoft.com/office/powerpoint/2010/main" val="2433447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(We didn’t get to this slide yet!)</a:t>
            </a:r>
          </a:p>
          <a:p>
            <a:endParaRPr lang="en-US" dirty="0"/>
          </a:p>
          <a:p>
            <a:r>
              <a:rPr lang="en-US" dirty="0"/>
              <a:t>Philosopher’s Zombie: Rather painful to listen, but just look at the lyrics lol.</a:t>
            </a:r>
          </a:p>
          <a:p>
            <a:endParaRPr lang="en-US" dirty="0"/>
          </a:p>
          <a:p>
            <a:r>
              <a:rPr lang="en-US" dirty="0"/>
              <a:t>It might be helpful to think about the common feature between: sleep vs. wake and consciously aware vs. unconscious thinking.</a:t>
            </a:r>
          </a:p>
          <a:p>
            <a:endParaRPr lang="en-US" dirty="0"/>
          </a:p>
        </p:txBody>
      </p:sp>
      <p:sp>
        <p:nvSpPr>
          <p:cNvPr id="4" name="Slide Number Placeholder 3"/>
          <p:cNvSpPr>
            <a:spLocks noGrp="1"/>
          </p:cNvSpPr>
          <p:nvPr>
            <p:ph type="sldNum" sz="quarter" idx="5"/>
          </p:nvPr>
        </p:nvSpPr>
        <p:spPr/>
        <p:txBody>
          <a:bodyPr/>
          <a:lstStyle/>
          <a:p>
            <a:fld id="{3D62DA09-75E4-904F-BC3F-13460C4F8361}" type="slidenum">
              <a:rPr lang="en-US" smtClean="0"/>
              <a:t>20</a:t>
            </a:fld>
            <a:endParaRPr lang="en-US"/>
          </a:p>
        </p:txBody>
      </p:sp>
    </p:spTree>
    <p:extLst>
      <p:ext uri="{BB962C8B-B14F-4D97-AF65-F5344CB8AC3E}">
        <p14:creationId xmlns:p14="http://schemas.microsoft.com/office/powerpoint/2010/main" val="4251150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(We didn’t get to this slide yet!)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Here is a brief video of the man who experiences complete blindness because his visual cortex in both hemispheres has been damaged. The researchers (including Dr. </a:t>
            </a:r>
            <a:r>
              <a:rPr lang="en-US" sz="1200" b="0" i="0" kern="1200" dirty="0" err="1">
                <a:solidFill>
                  <a:schemeClr val="tx1"/>
                </a:solidFill>
                <a:effectLst/>
                <a:latin typeface="+mn-lt"/>
                <a:ea typeface="+mn-ea"/>
                <a:cs typeface="+mn-cs"/>
              </a:rPr>
              <a:t>Weiskrantz</a:t>
            </a:r>
            <a:r>
              <a:rPr lang="en-US" sz="1200" b="0" i="0" kern="1200" dirty="0">
                <a:solidFill>
                  <a:schemeClr val="tx1"/>
                </a:solidFill>
                <a:effectLst/>
                <a:latin typeface="+mn-lt"/>
                <a:ea typeface="+mn-ea"/>
                <a:cs typeface="+mn-cs"/>
              </a:rPr>
              <a:t>, mentioned above) set up an obstacle course for the man (whose face is blurred to protect his privacy). Watch how well he moves through the objects without help. The man behind him is just there as a safety precaution.</a:t>
            </a:r>
            <a:endParaRPr lang="en-US" dirty="0"/>
          </a:p>
        </p:txBody>
      </p:sp>
      <p:sp>
        <p:nvSpPr>
          <p:cNvPr id="4" name="Slide Number Placeholder 3"/>
          <p:cNvSpPr>
            <a:spLocks noGrp="1"/>
          </p:cNvSpPr>
          <p:nvPr>
            <p:ph type="sldNum" sz="quarter" idx="5"/>
          </p:nvPr>
        </p:nvSpPr>
        <p:spPr/>
        <p:txBody>
          <a:bodyPr/>
          <a:lstStyle/>
          <a:p>
            <a:fld id="{3D62DA09-75E4-904F-BC3F-13460C4F8361}" type="slidenum">
              <a:rPr lang="en-US" smtClean="0"/>
              <a:t>21</a:t>
            </a:fld>
            <a:endParaRPr lang="en-US"/>
          </a:p>
        </p:txBody>
      </p:sp>
    </p:spTree>
    <p:extLst>
      <p:ext uri="{BB962C8B-B14F-4D97-AF65-F5344CB8AC3E}">
        <p14:creationId xmlns:p14="http://schemas.microsoft.com/office/powerpoint/2010/main" val="1540451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Descartes thought that non-human animals are like “zombies” in this sense and wrote that their behavior is wholly explicable with physical mechanics of their body.</a:t>
            </a:r>
            <a:endParaRPr lang="en-US" dirty="0"/>
          </a:p>
        </p:txBody>
      </p:sp>
      <p:sp>
        <p:nvSpPr>
          <p:cNvPr id="4" name="Slide Number Placeholder 3"/>
          <p:cNvSpPr>
            <a:spLocks noGrp="1"/>
          </p:cNvSpPr>
          <p:nvPr>
            <p:ph type="sldNum" sz="quarter" idx="5"/>
          </p:nvPr>
        </p:nvSpPr>
        <p:spPr/>
        <p:txBody>
          <a:bodyPr/>
          <a:lstStyle/>
          <a:p>
            <a:fld id="{3D62DA09-75E4-904F-BC3F-13460C4F8361}" type="slidenum">
              <a:rPr lang="en-US" smtClean="0"/>
              <a:t>22</a:t>
            </a:fld>
            <a:endParaRPr lang="en-US"/>
          </a:p>
        </p:txBody>
      </p:sp>
    </p:spTree>
    <p:extLst>
      <p:ext uri="{BB962C8B-B14F-4D97-AF65-F5344CB8AC3E}">
        <p14:creationId xmlns:p14="http://schemas.microsoft.com/office/powerpoint/2010/main" val="589813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(We didn’t get to this slide yet!)</a:t>
            </a:r>
          </a:p>
        </p:txBody>
      </p:sp>
      <p:sp>
        <p:nvSpPr>
          <p:cNvPr id="4" name="Slide Number Placeholder 3"/>
          <p:cNvSpPr>
            <a:spLocks noGrp="1"/>
          </p:cNvSpPr>
          <p:nvPr>
            <p:ph type="sldNum" sz="quarter" idx="5"/>
          </p:nvPr>
        </p:nvSpPr>
        <p:spPr/>
        <p:txBody>
          <a:bodyPr/>
          <a:lstStyle/>
          <a:p>
            <a:fld id="{3D62DA09-75E4-904F-BC3F-13460C4F8361}" type="slidenum">
              <a:rPr lang="en-US" smtClean="0"/>
              <a:t>23</a:t>
            </a:fld>
            <a:endParaRPr lang="en-US"/>
          </a:p>
        </p:txBody>
      </p:sp>
    </p:spTree>
    <p:extLst>
      <p:ext uri="{BB962C8B-B14F-4D97-AF65-F5344CB8AC3E}">
        <p14:creationId xmlns:p14="http://schemas.microsoft.com/office/powerpoint/2010/main" val="1997370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62DA09-75E4-904F-BC3F-13460C4F8361}" type="slidenum">
              <a:rPr lang="en-US" smtClean="0"/>
              <a:t>24</a:t>
            </a:fld>
            <a:endParaRPr lang="en-US"/>
          </a:p>
        </p:txBody>
      </p:sp>
    </p:spTree>
    <p:extLst>
      <p:ext uri="{BB962C8B-B14F-4D97-AF65-F5344CB8AC3E}">
        <p14:creationId xmlns:p14="http://schemas.microsoft.com/office/powerpoint/2010/main" val="1041300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will start with this discussion next class!</a:t>
            </a:r>
          </a:p>
        </p:txBody>
      </p:sp>
      <p:sp>
        <p:nvSpPr>
          <p:cNvPr id="4" name="Slide Number Placeholder 3"/>
          <p:cNvSpPr>
            <a:spLocks noGrp="1"/>
          </p:cNvSpPr>
          <p:nvPr>
            <p:ph type="sldNum" sz="quarter" idx="5"/>
          </p:nvPr>
        </p:nvSpPr>
        <p:spPr/>
        <p:txBody>
          <a:bodyPr/>
          <a:lstStyle/>
          <a:p>
            <a:fld id="{3D62DA09-75E4-904F-BC3F-13460C4F8361}" type="slidenum">
              <a:rPr lang="en-US" smtClean="0"/>
              <a:t>25</a:t>
            </a:fld>
            <a:endParaRPr lang="en-US"/>
          </a:p>
        </p:txBody>
      </p:sp>
    </p:spTree>
    <p:extLst>
      <p:ext uri="{BB962C8B-B14F-4D97-AF65-F5344CB8AC3E}">
        <p14:creationId xmlns:p14="http://schemas.microsoft.com/office/powerpoint/2010/main" val="1067559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D62DA09-75E4-904F-BC3F-13460C4F8361}" type="slidenum">
              <a:rPr lang="en-US" smtClean="0"/>
              <a:t>2</a:t>
            </a:fld>
            <a:endParaRPr lang="en-US"/>
          </a:p>
        </p:txBody>
      </p:sp>
    </p:spTree>
    <p:extLst>
      <p:ext uri="{BB962C8B-B14F-4D97-AF65-F5344CB8AC3E}">
        <p14:creationId xmlns:p14="http://schemas.microsoft.com/office/powerpoint/2010/main" val="4772063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present the latter two readings after next week’s class!</a:t>
            </a:r>
          </a:p>
        </p:txBody>
      </p:sp>
      <p:sp>
        <p:nvSpPr>
          <p:cNvPr id="4" name="Slide Number Placeholder 3"/>
          <p:cNvSpPr>
            <a:spLocks noGrp="1"/>
          </p:cNvSpPr>
          <p:nvPr>
            <p:ph type="sldNum" sz="quarter" idx="5"/>
          </p:nvPr>
        </p:nvSpPr>
        <p:spPr/>
        <p:txBody>
          <a:bodyPr/>
          <a:lstStyle/>
          <a:p>
            <a:fld id="{3D62DA09-75E4-904F-BC3F-13460C4F8361}" type="slidenum">
              <a:rPr lang="en-US" smtClean="0"/>
              <a:t>27</a:t>
            </a:fld>
            <a:endParaRPr lang="en-US"/>
          </a:p>
        </p:txBody>
      </p:sp>
    </p:spTree>
    <p:extLst>
      <p:ext uri="{BB962C8B-B14F-4D97-AF65-F5344CB8AC3E}">
        <p14:creationId xmlns:p14="http://schemas.microsoft.com/office/powerpoint/2010/main" val="925617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the model to hold when evaluating all sorts of things!</a:t>
            </a:r>
          </a:p>
        </p:txBody>
      </p:sp>
      <p:sp>
        <p:nvSpPr>
          <p:cNvPr id="4" name="Slide Number Placeholder 3"/>
          <p:cNvSpPr>
            <a:spLocks noGrp="1"/>
          </p:cNvSpPr>
          <p:nvPr>
            <p:ph type="sldNum" sz="quarter" idx="5"/>
          </p:nvPr>
        </p:nvSpPr>
        <p:spPr/>
        <p:txBody>
          <a:bodyPr/>
          <a:lstStyle/>
          <a:p>
            <a:fld id="{3D62DA09-75E4-904F-BC3F-13460C4F8361}" type="slidenum">
              <a:rPr lang="en-US" smtClean="0"/>
              <a:t>3</a:t>
            </a:fld>
            <a:endParaRPr lang="en-US"/>
          </a:p>
        </p:txBody>
      </p:sp>
    </p:spTree>
    <p:extLst>
      <p:ext uri="{BB962C8B-B14F-4D97-AF65-F5344CB8AC3E}">
        <p14:creationId xmlns:p14="http://schemas.microsoft.com/office/powerpoint/2010/main" val="1123585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62DA09-75E4-904F-BC3F-13460C4F8361}" type="slidenum">
              <a:rPr lang="en-US" smtClean="0"/>
              <a:t>4</a:t>
            </a:fld>
            <a:endParaRPr lang="en-US"/>
          </a:p>
        </p:txBody>
      </p:sp>
    </p:spTree>
    <p:extLst>
      <p:ext uri="{BB962C8B-B14F-4D97-AF65-F5344CB8AC3E}">
        <p14:creationId xmlns:p14="http://schemas.microsoft.com/office/powerpoint/2010/main" val="1653750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62DA09-75E4-904F-BC3F-13460C4F8361}" type="slidenum">
              <a:rPr lang="en-US" smtClean="0"/>
              <a:t>5</a:t>
            </a:fld>
            <a:endParaRPr lang="en-US"/>
          </a:p>
        </p:txBody>
      </p:sp>
    </p:spTree>
    <p:extLst>
      <p:ext uri="{BB962C8B-B14F-4D97-AF65-F5344CB8AC3E}">
        <p14:creationId xmlns:p14="http://schemas.microsoft.com/office/powerpoint/2010/main" val="3850444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must unpack that idea first.</a:t>
            </a:r>
          </a:p>
        </p:txBody>
      </p:sp>
      <p:sp>
        <p:nvSpPr>
          <p:cNvPr id="4" name="Slide Number Placeholder 3"/>
          <p:cNvSpPr>
            <a:spLocks noGrp="1"/>
          </p:cNvSpPr>
          <p:nvPr>
            <p:ph type="sldNum" sz="quarter" idx="5"/>
          </p:nvPr>
        </p:nvSpPr>
        <p:spPr/>
        <p:txBody>
          <a:bodyPr/>
          <a:lstStyle/>
          <a:p>
            <a:fld id="{3D62DA09-75E4-904F-BC3F-13460C4F8361}" type="slidenum">
              <a:rPr lang="en-US" smtClean="0"/>
              <a:t>6</a:t>
            </a:fld>
            <a:endParaRPr lang="en-US"/>
          </a:p>
        </p:txBody>
      </p:sp>
    </p:spTree>
    <p:extLst>
      <p:ext uri="{BB962C8B-B14F-4D97-AF65-F5344CB8AC3E}">
        <p14:creationId xmlns:p14="http://schemas.microsoft.com/office/powerpoint/2010/main" val="1047957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padlet.com</a:t>
            </a:r>
            <a:r>
              <a:rPr lang="en-US" dirty="0"/>
              <a:t>/</a:t>
            </a:r>
            <a:r>
              <a:rPr lang="en-US" dirty="0" err="1"/>
              <a:t>youngzielee</a:t>
            </a:r>
            <a:r>
              <a:rPr lang="en-US" dirty="0"/>
              <a:t>/rvtsryz8hgn1cv2m</a:t>
            </a:r>
          </a:p>
        </p:txBody>
      </p:sp>
      <p:sp>
        <p:nvSpPr>
          <p:cNvPr id="4" name="Slide Number Placeholder 3"/>
          <p:cNvSpPr>
            <a:spLocks noGrp="1"/>
          </p:cNvSpPr>
          <p:nvPr>
            <p:ph type="sldNum" sz="quarter" idx="5"/>
          </p:nvPr>
        </p:nvSpPr>
        <p:spPr/>
        <p:txBody>
          <a:bodyPr/>
          <a:lstStyle/>
          <a:p>
            <a:fld id="{3D62DA09-75E4-904F-BC3F-13460C4F8361}" type="slidenum">
              <a:rPr lang="en-US" smtClean="0"/>
              <a:t>7</a:t>
            </a:fld>
            <a:endParaRPr lang="en-US"/>
          </a:p>
        </p:txBody>
      </p:sp>
    </p:spTree>
    <p:extLst>
      <p:ext uri="{BB962C8B-B14F-4D97-AF65-F5344CB8AC3E}">
        <p14:creationId xmlns:p14="http://schemas.microsoft.com/office/powerpoint/2010/main" val="2518884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these one by one…</a:t>
            </a:r>
          </a:p>
        </p:txBody>
      </p:sp>
      <p:sp>
        <p:nvSpPr>
          <p:cNvPr id="4" name="Slide Number Placeholder 3"/>
          <p:cNvSpPr>
            <a:spLocks noGrp="1"/>
          </p:cNvSpPr>
          <p:nvPr>
            <p:ph type="sldNum" sz="quarter" idx="5"/>
          </p:nvPr>
        </p:nvSpPr>
        <p:spPr/>
        <p:txBody>
          <a:bodyPr/>
          <a:lstStyle/>
          <a:p>
            <a:fld id="{3D62DA09-75E4-904F-BC3F-13460C4F8361}" type="slidenum">
              <a:rPr lang="en-US" smtClean="0"/>
              <a:t>10</a:t>
            </a:fld>
            <a:endParaRPr lang="en-US"/>
          </a:p>
        </p:txBody>
      </p:sp>
    </p:spTree>
    <p:extLst>
      <p:ext uri="{BB962C8B-B14F-4D97-AF65-F5344CB8AC3E}">
        <p14:creationId xmlns:p14="http://schemas.microsoft.com/office/powerpoint/2010/main" val="3077923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fld id="{3D62DA09-75E4-904F-BC3F-13460C4F8361}" type="slidenum">
              <a:rPr lang="en-US" smtClean="0"/>
              <a:t>11</a:t>
            </a:fld>
            <a:endParaRPr lang="en-US"/>
          </a:p>
        </p:txBody>
      </p:sp>
    </p:spTree>
    <p:extLst>
      <p:ext uri="{BB962C8B-B14F-4D97-AF65-F5344CB8AC3E}">
        <p14:creationId xmlns:p14="http://schemas.microsoft.com/office/powerpoint/2010/main" val="1524481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7/16/20</a:t>
            </a:fld>
            <a:endParaRPr lang="en-US"/>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631882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7/16/20</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665546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7/16/20</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660121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7/16/20</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57222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7/16/20</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2522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7/16/20</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51311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7/16/20</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41603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7/16/20</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84889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7/16/20</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448312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7/16/20</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5634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7/16/20</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7902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7/16/20</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229847799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8" r:id="rId6"/>
    <p:sldLayoutId id="2147483713" r:id="rId7"/>
    <p:sldLayoutId id="2147483714" r:id="rId8"/>
    <p:sldLayoutId id="2147483715" r:id="rId9"/>
    <p:sldLayoutId id="2147483717" r:id="rId10"/>
    <p:sldLayoutId id="2147483716" r:id="rId11"/>
  </p:sldLayoutIdLs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www.publicdomainpictures.net/en/view-image.php?image=100777&amp;picture=chalkboard-or-blackboard"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jyS4VFh3xOU"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ACkxe_5Ubq8?feature=oembed" TargetMode="External"/><Relationship Id="rId4" Type="http://schemas.openxmlformats.org/officeDocument/2006/relationships/image" Target="../media/image6.jpeg"/></Relationships>
</file>

<file path=ppt/slides/_rels/slide2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D35AE2F-5E3A-49D9-8DE1-8A333BA40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049D6CD-912C-4247-93B9-D64D4BD60DFF}"/>
              </a:ext>
            </a:extLst>
          </p:cNvPr>
          <p:cNvPicPr>
            <a:picLocks noChangeAspect="1"/>
          </p:cNvPicPr>
          <p:nvPr/>
        </p:nvPicPr>
        <p:blipFill>
          <a:blip r:embed="rId3">
            <a:extLst>
              <a:ext uri="{837473B0-CC2E-450A-ABE3-18F120FF3D39}">
                <a1611:picAttrSrcUrl xmlns:a1611="http://schemas.microsoft.com/office/drawing/2016/11/main" r:id="rId4"/>
              </a:ext>
            </a:extLst>
          </a:blip>
          <a:srcRect/>
          <a:stretch/>
        </p:blipFill>
        <p:spPr>
          <a:xfrm>
            <a:off x="0" y="0"/>
            <a:ext cx="12188952" cy="6857990"/>
          </a:xfrm>
          <a:prstGeom prst="rect">
            <a:avLst/>
          </a:prstGeom>
        </p:spPr>
      </p:pic>
      <p:sp>
        <p:nvSpPr>
          <p:cNvPr id="2" name="Title 1">
            <a:extLst>
              <a:ext uri="{FF2B5EF4-FFF2-40B4-BE49-F238E27FC236}">
                <a16:creationId xmlns:a16="http://schemas.microsoft.com/office/drawing/2014/main" id="{3E5C88B9-B732-D146-96ED-1FFE95ED32C6}"/>
              </a:ext>
            </a:extLst>
          </p:cNvPr>
          <p:cNvSpPr>
            <a:spLocks noGrp="1"/>
          </p:cNvSpPr>
          <p:nvPr>
            <p:ph type="ctrTitle"/>
          </p:nvPr>
        </p:nvSpPr>
        <p:spPr>
          <a:xfrm>
            <a:off x="1178814" y="1603264"/>
            <a:ext cx="9831324" cy="3063240"/>
          </a:xfrm>
        </p:spPr>
        <p:txBody>
          <a:bodyPr>
            <a:noAutofit/>
          </a:bodyPr>
          <a:lstStyle/>
          <a:p>
            <a:pPr algn="ctr"/>
            <a:r>
              <a:rPr lang="en-US" sz="4400" dirty="0"/>
              <a:t>Searching for Minds, Metaphysically: </a:t>
            </a:r>
            <a:br>
              <a:rPr lang="en-US" sz="4400" dirty="0"/>
            </a:br>
            <a:r>
              <a:rPr lang="en-US" sz="5400" dirty="0">
                <a:latin typeface="+mn-lt"/>
              </a:rPr>
              <a:t>Introduction to Philosophy of Consciousness</a:t>
            </a:r>
            <a:br>
              <a:rPr lang="en-US" sz="4400" dirty="0"/>
            </a:br>
            <a:endParaRPr lang="en-US" sz="4400" dirty="0"/>
          </a:p>
        </p:txBody>
      </p:sp>
      <p:sp>
        <p:nvSpPr>
          <p:cNvPr id="3" name="Subtitle 2">
            <a:extLst>
              <a:ext uri="{FF2B5EF4-FFF2-40B4-BE49-F238E27FC236}">
                <a16:creationId xmlns:a16="http://schemas.microsoft.com/office/drawing/2014/main" id="{E94D230A-2E70-BB46-AEB8-4038DA637F3A}"/>
              </a:ext>
            </a:extLst>
          </p:cNvPr>
          <p:cNvSpPr>
            <a:spLocks noGrp="1"/>
          </p:cNvSpPr>
          <p:nvPr>
            <p:ph type="subTitle" idx="1"/>
          </p:nvPr>
        </p:nvSpPr>
        <p:spPr>
          <a:xfrm>
            <a:off x="1522476" y="4886152"/>
            <a:ext cx="9144000" cy="1225296"/>
          </a:xfrm>
        </p:spPr>
        <p:txBody>
          <a:bodyPr>
            <a:normAutofit fontScale="85000" lnSpcReduction="20000"/>
          </a:bodyPr>
          <a:lstStyle/>
          <a:p>
            <a:pPr algn="ctr"/>
            <a:r>
              <a:rPr lang="en-US" sz="4000" dirty="0"/>
              <a:t>HSSP 2020 class H14068</a:t>
            </a:r>
          </a:p>
          <a:p>
            <a:pPr algn="ctr"/>
            <a:r>
              <a:rPr lang="en-US" sz="4000" dirty="0"/>
              <a:t>Week 2: 07.18.2020</a:t>
            </a:r>
          </a:p>
        </p:txBody>
      </p:sp>
      <p:sp>
        <p:nvSpPr>
          <p:cNvPr id="11" name="Rectangle 6">
            <a:extLst>
              <a:ext uri="{FF2B5EF4-FFF2-40B4-BE49-F238E27FC236}">
                <a16:creationId xmlns:a16="http://schemas.microsoft.com/office/drawing/2014/main" id="{04D8AD8F-EF7F-481F-B99A-B85138970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6">
            <a:extLst>
              <a:ext uri="{FF2B5EF4-FFF2-40B4-BE49-F238E27FC236}">
                <a16:creationId xmlns:a16="http://schemas.microsoft.com/office/drawing/2014/main" id="{79EB4626-023C-436D-9F57-9EB460809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902700 h 5416094"/>
              <a:gd name="connsiteX1" fmla="*/ 902700 w 10515600"/>
              <a:gd name="connsiteY1" fmla="*/ 0 h 5416094"/>
              <a:gd name="connsiteX2" fmla="*/ 1746919 w 10515600"/>
              <a:gd name="connsiteY2" fmla="*/ 0 h 5416094"/>
              <a:gd name="connsiteX3" fmla="*/ 2329833 w 10515600"/>
              <a:gd name="connsiteY3" fmla="*/ 0 h 5416094"/>
              <a:gd name="connsiteX4" fmla="*/ 2825644 w 10515600"/>
              <a:gd name="connsiteY4" fmla="*/ 0 h 5416094"/>
              <a:gd name="connsiteX5" fmla="*/ 3582762 w 10515600"/>
              <a:gd name="connsiteY5" fmla="*/ 0 h 5416094"/>
              <a:gd name="connsiteX6" fmla="*/ 4165675 w 10515600"/>
              <a:gd name="connsiteY6" fmla="*/ 0 h 5416094"/>
              <a:gd name="connsiteX7" fmla="*/ 5009894 w 10515600"/>
              <a:gd name="connsiteY7" fmla="*/ 0 h 5416094"/>
              <a:gd name="connsiteX8" fmla="*/ 5505706 w 10515600"/>
              <a:gd name="connsiteY8" fmla="*/ 0 h 5416094"/>
              <a:gd name="connsiteX9" fmla="*/ 6349925 w 10515600"/>
              <a:gd name="connsiteY9" fmla="*/ 0 h 5416094"/>
              <a:gd name="connsiteX10" fmla="*/ 6758634 w 10515600"/>
              <a:gd name="connsiteY10" fmla="*/ 0 h 5416094"/>
              <a:gd name="connsiteX11" fmla="*/ 7428650 w 10515600"/>
              <a:gd name="connsiteY11" fmla="*/ 0 h 5416094"/>
              <a:gd name="connsiteX12" fmla="*/ 8098665 w 10515600"/>
              <a:gd name="connsiteY12" fmla="*/ 0 h 5416094"/>
              <a:gd name="connsiteX13" fmla="*/ 8681579 w 10515600"/>
              <a:gd name="connsiteY13" fmla="*/ 0 h 5416094"/>
              <a:gd name="connsiteX14" fmla="*/ 9612900 w 10515600"/>
              <a:gd name="connsiteY14" fmla="*/ 0 h 5416094"/>
              <a:gd name="connsiteX15" fmla="*/ 10515600 w 10515600"/>
              <a:gd name="connsiteY15" fmla="*/ 902700 h 5416094"/>
              <a:gd name="connsiteX16" fmla="*/ 10515600 w 10515600"/>
              <a:gd name="connsiteY16" fmla="*/ 1504482 h 5416094"/>
              <a:gd name="connsiteX17" fmla="*/ 10515600 w 10515600"/>
              <a:gd name="connsiteY17" fmla="*/ 2178479 h 5416094"/>
              <a:gd name="connsiteX18" fmla="*/ 10515600 w 10515600"/>
              <a:gd name="connsiteY18" fmla="*/ 2780261 h 5416094"/>
              <a:gd name="connsiteX19" fmla="*/ 10515600 w 10515600"/>
              <a:gd name="connsiteY19" fmla="*/ 3273722 h 5416094"/>
              <a:gd name="connsiteX20" fmla="*/ 10515600 w 10515600"/>
              <a:gd name="connsiteY20" fmla="*/ 3803291 h 5416094"/>
              <a:gd name="connsiteX21" fmla="*/ 10515600 w 10515600"/>
              <a:gd name="connsiteY21" fmla="*/ 4513394 h 5416094"/>
              <a:gd name="connsiteX22" fmla="*/ 9612900 w 10515600"/>
              <a:gd name="connsiteY22" fmla="*/ 5416094 h 5416094"/>
              <a:gd name="connsiteX23" fmla="*/ 9117089 w 10515600"/>
              <a:gd name="connsiteY23" fmla="*/ 5416094 h 5416094"/>
              <a:gd name="connsiteX24" fmla="*/ 8708379 w 10515600"/>
              <a:gd name="connsiteY24" fmla="*/ 5416094 h 5416094"/>
              <a:gd name="connsiteX25" fmla="*/ 8299670 w 10515600"/>
              <a:gd name="connsiteY25" fmla="*/ 5416094 h 5416094"/>
              <a:gd name="connsiteX26" fmla="*/ 7629654 w 10515600"/>
              <a:gd name="connsiteY26" fmla="*/ 5416094 h 5416094"/>
              <a:gd name="connsiteX27" fmla="*/ 7133843 w 10515600"/>
              <a:gd name="connsiteY27" fmla="*/ 5416094 h 5416094"/>
              <a:gd name="connsiteX28" fmla="*/ 6376726 w 10515600"/>
              <a:gd name="connsiteY28" fmla="*/ 5416094 h 5416094"/>
              <a:gd name="connsiteX29" fmla="*/ 5880914 w 10515600"/>
              <a:gd name="connsiteY29" fmla="*/ 5416094 h 5416094"/>
              <a:gd name="connsiteX30" fmla="*/ 5123797 w 10515600"/>
              <a:gd name="connsiteY30" fmla="*/ 5416094 h 5416094"/>
              <a:gd name="connsiteX31" fmla="*/ 4715088 w 10515600"/>
              <a:gd name="connsiteY31" fmla="*/ 5416094 h 5416094"/>
              <a:gd name="connsiteX32" fmla="*/ 3957970 w 10515600"/>
              <a:gd name="connsiteY32" fmla="*/ 5416094 h 5416094"/>
              <a:gd name="connsiteX33" fmla="*/ 3462159 w 10515600"/>
              <a:gd name="connsiteY33" fmla="*/ 5416094 h 5416094"/>
              <a:gd name="connsiteX34" fmla="*/ 3053449 w 10515600"/>
              <a:gd name="connsiteY34" fmla="*/ 5416094 h 5416094"/>
              <a:gd name="connsiteX35" fmla="*/ 2557638 w 10515600"/>
              <a:gd name="connsiteY35" fmla="*/ 5416094 h 5416094"/>
              <a:gd name="connsiteX36" fmla="*/ 1800521 w 10515600"/>
              <a:gd name="connsiteY36" fmla="*/ 5416094 h 5416094"/>
              <a:gd name="connsiteX37" fmla="*/ 902700 w 10515600"/>
              <a:gd name="connsiteY37" fmla="*/ 5416094 h 5416094"/>
              <a:gd name="connsiteX38" fmla="*/ 0 w 10515600"/>
              <a:gd name="connsiteY38" fmla="*/ 4513394 h 5416094"/>
              <a:gd name="connsiteX39" fmla="*/ 0 w 10515600"/>
              <a:gd name="connsiteY39" fmla="*/ 3911612 h 5416094"/>
              <a:gd name="connsiteX40" fmla="*/ 0 w 10515600"/>
              <a:gd name="connsiteY40" fmla="*/ 3309829 h 5416094"/>
              <a:gd name="connsiteX41" fmla="*/ 0 w 10515600"/>
              <a:gd name="connsiteY41" fmla="*/ 2780261 h 5416094"/>
              <a:gd name="connsiteX42" fmla="*/ 0 w 10515600"/>
              <a:gd name="connsiteY42" fmla="*/ 2106265 h 5416094"/>
              <a:gd name="connsiteX43" fmla="*/ 0 w 10515600"/>
              <a:gd name="connsiteY43" fmla="*/ 1504482 h 5416094"/>
              <a:gd name="connsiteX44" fmla="*/ 0 w 10515600"/>
              <a:gd name="connsiteY44" fmla="*/ 90270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5600" h="5416094" extrusionOk="0">
                <a:moveTo>
                  <a:pt x="0" y="902700"/>
                </a:moveTo>
                <a:cubicBezTo>
                  <a:pt x="-57306" y="368805"/>
                  <a:pt x="305054" y="37193"/>
                  <a:pt x="902700" y="0"/>
                </a:cubicBezTo>
                <a:cubicBezTo>
                  <a:pt x="1280419" y="-35006"/>
                  <a:pt x="1407743" y="-35339"/>
                  <a:pt x="1746919" y="0"/>
                </a:cubicBezTo>
                <a:cubicBezTo>
                  <a:pt x="2086095" y="35339"/>
                  <a:pt x="2146539" y="-12333"/>
                  <a:pt x="2329833" y="0"/>
                </a:cubicBezTo>
                <a:cubicBezTo>
                  <a:pt x="2513127" y="12333"/>
                  <a:pt x="2706706" y="12952"/>
                  <a:pt x="2825644" y="0"/>
                </a:cubicBezTo>
                <a:cubicBezTo>
                  <a:pt x="2944582" y="-12952"/>
                  <a:pt x="3420817" y="-27100"/>
                  <a:pt x="3582762" y="0"/>
                </a:cubicBezTo>
                <a:cubicBezTo>
                  <a:pt x="3744707" y="27100"/>
                  <a:pt x="4023584" y="-9167"/>
                  <a:pt x="4165675" y="0"/>
                </a:cubicBezTo>
                <a:cubicBezTo>
                  <a:pt x="4307766" y="9167"/>
                  <a:pt x="4770188" y="27031"/>
                  <a:pt x="5009894" y="0"/>
                </a:cubicBezTo>
                <a:cubicBezTo>
                  <a:pt x="5249600" y="-27031"/>
                  <a:pt x="5349881" y="-194"/>
                  <a:pt x="5505706" y="0"/>
                </a:cubicBezTo>
                <a:cubicBezTo>
                  <a:pt x="5661531" y="194"/>
                  <a:pt x="6129254" y="-29363"/>
                  <a:pt x="6349925" y="0"/>
                </a:cubicBezTo>
                <a:cubicBezTo>
                  <a:pt x="6570596" y="29363"/>
                  <a:pt x="6581199" y="-14617"/>
                  <a:pt x="6758634" y="0"/>
                </a:cubicBezTo>
                <a:cubicBezTo>
                  <a:pt x="6936069" y="14617"/>
                  <a:pt x="7246491" y="25675"/>
                  <a:pt x="7428650" y="0"/>
                </a:cubicBezTo>
                <a:cubicBezTo>
                  <a:pt x="7610809" y="-25675"/>
                  <a:pt x="7825190" y="-17078"/>
                  <a:pt x="8098665" y="0"/>
                </a:cubicBezTo>
                <a:cubicBezTo>
                  <a:pt x="8372141" y="17078"/>
                  <a:pt x="8559625" y="-21568"/>
                  <a:pt x="8681579" y="0"/>
                </a:cubicBezTo>
                <a:cubicBezTo>
                  <a:pt x="8803533" y="21568"/>
                  <a:pt x="9307226" y="-46066"/>
                  <a:pt x="9612900" y="0"/>
                </a:cubicBezTo>
                <a:cubicBezTo>
                  <a:pt x="10119954" y="-10560"/>
                  <a:pt x="10418674" y="366684"/>
                  <a:pt x="10515600" y="902700"/>
                </a:cubicBezTo>
                <a:cubicBezTo>
                  <a:pt x="10494548" y="1140809"/>
                  <a:pt x="10524881" y="1252168"/>
                  <a:pt x="10515600" y="1504482"/>
                </a:cubicBezTo>
                <a:cubicBezTo>
                  <a:pt x="10506319" y="1756796"/>
                  <a:pt x="10494309" y="1995078"/>
                  <a:pt x="10515600" y="2178479"/>
                </a:cubicBezTo>
                <a:cubicBezTo>
                  <a:pt x="10536891" y="2361880"/>
                  <a:pt x="10522845" y="2487483"/>
                  <a:pt x="10515600" y="2780261"/>
                </a:cubicBezTo>
                <a:cubicBezTo>
                  <a:pt x="10508355" y="3073039"/>
                  <a:pt x="10533694" y="3138252"/>
                  <a:pt x="10515600" y="3273722"/>
                </a:cubicBezTo>
                <a:cubicBezTo>
                  <a:pt x="10497506" y="3409192"/>
                  <a:pt x="10514952" y="3569910"/>
                  <a:pt x="10515600" y="3803291"/>
                </a:cubicBezTo>
                <a:cubicBezTo>
                  <a:pt x="10516248" y="4036672"/>
                  <a:pt x="10499126" y="4317688"/>
                  <a:pt x="10515600" y="4513394"/>
                </a:cubicBezTo>
                <a:cubicBezTo>
                  <a:pt x="10585499" y="4997151"/>
                  <a:pt x="10115437" y="5453981"/>
                  <a:pt x="9612900" y="5416094"/>
                </a:cubicBezTo>
                <a:cubicBezTo>
                  <a:pt x="9473271" y="5418358"/>
                  <a:pt x="9316384" y="5423764"/>
                  <a:pt x="9117089" y="5416094"/>
                </a:cubicBezTo>
                <a:cubicBezTo>
                  <a:pt x="8917794" y="5408424"/>
                  <a:pt x="8902141" y="5433256"/>
                  <a:pt x="8708379" y="5416094"/>
                </a:cubicBezTo>
                <a:cubicBezTo>
                  <a:pt x="8514617" y="5398933"/>
                  <a:pt x="8454700" y="5422387"/>
                  <a:pt x="8299670" y="5416094"/>
                </a:cubicBezTo>
                <a:cubicBezTo>
                  <a:pt x="8144640" y="5409801"/>
                  <a:pt x="7907022" y="5398388"/>
                  <a:pt x="7629654" y="5416094"/>
                </a:cubicBezTo>
                <a:cubicBezTo>
                  <a:pt x="7352286" y="5433800"/>
                  <a:pt x="7244777" y="5409877"/>
                  <a:pt x="7133843" y="5416094"/>
                </a:cubicBezTo>
                <a:cubicBezTo>
                  <a:pt x="7022909" y="5422311"/>
                  <a:pt x="6748865" y="5379753"/>
                  <a:pt x="6376726" y="5416094"/>
                </a:cubicBezTo>
                <a:cubicBezTo>
                  <a:pt x="6004587" y="5452435"/>
                  <a:pt x="5991442" y="5438860"/>
                  <a:pt x="5880914" y="5416094"/>
                </a:cubicBezTo>
                <a:cubicBezTo>
                  <a:pt x="5770386" y="5393328"/>
                  <a:pt x="5294303" y="5440618"/>
                  <a:pt x="5123797" y="5416094"/>
                </a:cubicBezTo>
                <a:cubicBezTo>
                  <a:pt x="4953291" y="5391570"/>
                  <a:pt x="4828705" y="5430421"/>
                  <a:pt x="4715088" y="5416094"/>
                </a:cubicBezTo>
                <a:cubicBezTo>
                  <a:pt x="4601471" y="5401767"/>
                  <a:pt x="4227806" y="5381491"/>
                  <a:pt x="3957970" y="5416094"/>
                </a:cubicBezTo>
                <a:cubicBezTo>
                  <a:pt x="3688134" y="5450697"/>
                  <a:pt x="3670638" y="5425309"/>
                  <a:pt x="3462159" y="5416094"/>
                </a:cubicBezTo>
                <a:cubicBezTo>
                  <a:pt x="3253680" y="5406879"/>
                  <a:pt x="3167443" y="5432031"/>
                  <a:pt x="3053449" y="5416094"/>
                </a:cubicBezTo>
                <a:cubicBezTo>
                  <a:pt x="2939455" y="5400158"/>
                  <a:pt x="2701485" y="5433995"/>
                  <a:pt x="2557638" y="5416094"/>
                </a:cubicBezTo>
                <a:cubicBezTo>
                  <a:pt x="2413791" y="5398193"/>
                  <a:pt x="2168647" y="5424510"/>
                  <a:pt x="1800521" y="5416094"/>
                </a:cubicBezTo>
                <a:cubicBezTo>
                  <a:pt x="1432395" y="5407678"/>
                  <a:pt x="1261364" y="5454497"/>
                  <a:pt x="902700" y="5416094"/>
                </a:cubicBezTo>
                <a:cubicBezTo>
                  <a:pt x="519468" y="5419760"/>
                  <a:pt x="63003" y="5077223"/>
                  <a:pt x="0" y="4513394"/>
                </a:cubicBezTo>
                <a:cubicBezTo>
                  <a:pt x="-20265" y="4243495"/>
                  <a:pt x="27650" y="4053844"/>
                  <a:pt x="0" y="3911612"/>
                </a:cubicBezTo>
                <a:cubicBezTo>
                  <a:pt x="-27650" y="3769380"/>
                  <a:pt x="24988" y="3469350"/>
                  <a:pt x="0" y="3309829"/>
                </a:cubicBezTo>
                <a:cubicBezTo>
                  <a:pt x="-24988" y="3150308"/>
                  <a:pt x="-16973" y="2933511"/>
                  <a:pt x="0" y="2780261"/>
                </a:cubicBezTo>
                <a:cubicBezTo>
                  <a:pt x="16973" y="2627011"/>
                  <a:pt x="-11552" y="2315258"/>
                  <a:pt x="0" y="2106265"/>
                </a:cubicBezTo>
                <a:cubicBezTo>
                  <a:pt x="11552" y="1897272"/>
                  <a:pt x="-9167" y="1726905"/>
                  <a:pt x="0" y="1504482"/>
                </a:cubicBezTo>
                <a:cubicBezTo>
                  <a:pt x="9167" y="1282059"/>
                  <a:pt x="10972" y="1160784"/>
                  <a:pt x="0" y="902700"/>
                </a:cubicBezTo>
                <a:close/>
              </a:path>
            </a:pathLst>
          </a:custGeom>
          <a:noFill/>
          <a:ln w="60325" cap="rnd">
            <a:solidFill>
              <a:schemeClr val="tx1"/>
            </a:solidFill>
            <a:round/>
            <a:extLst>
              <a:ext uri="{C807C97D-BFC1-408E-A445-0C87EB9F89A2}">
                <ask:lineSketchStyleProps xmlns:ask="http://schemas.microsoft.com/office/drawing/2018/sketchyshapes" sd="121903347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17262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1E702-0E78-0349-9EC7-78D5A8A88759}"/>
              </a:ext>
            </a:extLst>
          </p:cNvPr>
          <p:cNvSpPr>
            <a:spLocks noGrp="1"/>
          </p:cNvSpPr>
          <p:nvPr>
            <p:ph type="title"/>
          </p:nvPr>
        </p:nvSpPr>
        <p:spPr/>
        <p:txBody>
          <a:bodyPr>
            <a:normAutofit fontScale="90000"/>
          </a:bodyPr>
          <a:lstStyle/>
          <a:p>
            <a:r>
              <a:rPr lang="en-US" dirty="0"/>
              <a:t>The problem in the mind-body problem</a:t>
            </a:r>
          </a:p>
        </p:txBody>
      </p:sp>
      <p:sp>
        <p:nvSpPr>
          <p:cNvPr id="3" name="Content Placeholder 2">
            <a:extLst>
              <a:ext uri="{FF2B5EF4-FFF2-40B4-BE49-F238E27FC236}">
                <a16:creationId xmlns:a16="http://schemas.microsoft.com/office/drawing/2014/main" id="{6339441A-BB19-CD42-BF90-089E4455F7B6}"/>
              </a:ext>
            </a:extLst>
          </p:cNvPr>
          <p:cNvSpPr>
            <a:spLocks noGrp="1"/>
          </p:cNvSpPr>
          <p:nvPr>
            <p:ph idx="1"/>
          </p:nvPr>
        </p:nvSpPr>
        <p:spPr/>
        <p:txBody>
          <a:bodyPr>
            <a:normAutofit/>
          </a:bodyPr>
          <a:lstStyle/>
          <a:p>
            <a:pPr marL="0" indent="0">
              <a:buNone/>
            </a:pPr>
            <a:r>
              <a:rPr lang="en-US" sz="4000" dirty="0"/>
              <a:t>Mind-body interaction is taken for granted, but:</a:t>
            </a:r>
          </a:p>
          <a:p>
            <a:r>
              <a:rPr lang="en-US" sz="4000" dirty="0"/>
              <a:t>How is it possible that something non-physical (mind stuff) leads to something physical (bodily stuff)?</a:t>
            </a:r>
          </a:p>
          <a:p>
            <a:r>
              <a:rPr lang="en-US" sz="4000" dirty="0"/>
              <a:t>There is no obvious means by which the two entities are connected and are interacting through.</a:t>
            </a:r>
          </a:p>
          <a:p>
            <a:endParaRPr lang="en-US" sz="4000" dirty="0"/>
          </a:p>
        </p:txBody>
      </p:sp>
    </p:spTree>
    <p:extLst>
      <p:ext uri="{BB962C8B-B14F-4D97-AF65-F5344CB8AC3E}">
        <p14:creationId xmlns:p14="http://schemas.microsoft.com/office/powerpoint/2010/main" val="102347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D21BEA-737C-724D-B373-FA7851402F88}"/>
              </a:ext>
            </a:extLst>
          </p:cNvPr>
          <p:cNvSpPr>
            <a:spLocks noGrp="1"/>
          </p:cNvSpPr>
          <p:nvPr>
            <p:ph idx="1"/>
          </p:nvPr>
        </p:nvSpPr>
        <p:spPr>
          <a:xfrm>
            <a:off x="838200" y="1815084"/>
            <a:ext cx="10515600" cy="5042916"/>
          </a:xfrm>
        </p:spPr>
        <p:txBody>
          <a:bodyPr>
            <a:normAutofit/>
          </a:bodyPr>
          <a:lstStyle/>
          <a:p>
            <a:pPr marL="0" indent="0">
              <a:buNone/>
            </a:pPr>
            <a:r>
              <a:rPr lang="en-US" sz="3600" b="1" dirty="0"/>
              <a:t>1. How is it possible that something non-physical (mind stuff) leads to, or causes, something physical (bodily stuff)?</a:t>
            </a:r>
          </a:p>
          <a:p>
            <a:pPr marL="0" indent="0">
              <a:buNone/>
            </a:pPr>
            <a:endParaRPr lang="en-US" sz="1800" b="1" dirty="0"/>
          </a:p>
          <a:p>
            <a:r>
              <a:rPr lang="en-US" sz="3600" dirty="0"/>
              <a:t>(premise) Any physical effect has a “complete” physical cause</a:t>
            </a:r>
          </a:p>
          <a:p>
            <a:pPr lvl="1"/>
            <a:r>
              <a:rPr lang="en-US" sz="3200" dirty="0"/>
              <a:t>i.e. you shouldn’t need to appeal to anything non-physical to fully account for anything that happens in the physical universe.</a:t>
            </a:r>
          </a:p>
          <a:p>
            <a:pPr marL="0" indent="0">
              <a:buNone/>
            </a:pPr>
            <a:r>
              <a:rPr lang="en-US" sz="3600" dirty="0">
                <a:sym typeface="Wingdings" pitchFamily="2" charset="2"/>
              </a:rPr>
              <a:t> Physical effects of the body should be fully accounted for by physical causes; then where does the mental fit in?</a:t>
            </a:r>
            <a:endParaRPr lang="en-US" sz="3600" dirty="0"/>
          </a:p>
        </p:txBody>
      </p:sp>
      <p:sp>
        <p:nvSpPr>
          <p:cNvPr id="4" name="Title 1">
            <a:extLst>
              <a:ext uri="{FF2B5EF4-FFF2-40B4-BE49-F238E27FC236}">
                <a16:creationId xmlns:a16="http://schemas.microsoft.com/office/drawing/2014/main" id="{B29DA7AF-8510-EB43-BFF4-5CD6BA25EF4A}"/>
              </a:ext>
            </a:extLst>
          </p:cNvPr>
          <p:cNvSpPr>
            <a:spLocks noGrp="1"/>
          </p:cNvSpPr>
          <p:nvPr>
            <p:ph type="title"/>
          </p:nvPr>
        </p:nvSpPr>
        <p:spPr>
          <a:xfrm>
            <a:off x="838200" y="365125"/>
            <a:ext cx="10515600" cy="1325563"/>
          </a:xfrm>
        </p:spPr>
        <p:txBody>
          <a:bodyPr>
            <a:normAutofit fontScale="90000"/>
          </a:bodyPr>
          <a:lstStyle/>
          <a:p>
            <a:r>
              <a:rPr lang="en-US" dirty="0"/>
              <a:t>The problem in the mind-body problem</a:t>
            </a:r>
          </a:p>
        </p:txBody>
      </p:sp>
      <p:pic>
        <p:nvPicPr>
          <p:cNvPr id="5" name="Picture 4">
            <a:extLst>
              <a:ext uri="{FF2B5EF4-FFF2-40B4-BE49-F238E27FC236}">
                <a16:creationId xmlns:a16="http://schemas.microsoft.com/office/drawing/2014/main" id="{09B5AF3F-E58F-3141-8962-AFC98FA22706}"/>
              </a:ext>
            </a:extLst>
          </p:cNvPr>
          <p:cNvPicPr>
            <a:picLocks noChangeAspect="1"/>
          </p:cNvPicPr>
          <p:nvPr/>
        </p:nvPicPr>
        <p:blipFill>
          <a:blip r:embed="rId3"/>
          <a:stretch>
            <a:fillRect/>
          </a:stretch>
        </p:blipFill>
        <p:spPr>
          <a:xfrm>
            <a:off x="8104245" y="2674694"/>
            <a:ext cx="3675743" cy="1508611"/>
          </a:xfrm>
          <a:prstGeom prst="rect">
            <a:avLst/>
          </a:prstGeom>
        </p:spPr>
      </p:pic>
    </p:spTree>
    <p:extLst>
      <p:ext uri="{BB962C8B-B14F-4D97-AF65-F5344CB8AC3E}">
        <p14:creationId xmlns:p14="http://schemas.microsoft.com/office/powerpoint/2010/main" val="224075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9AA385-855B-164B-833A-795AB0BF3101}"/>
              </a:ext>
            </a:extLst>
          </p:cNvPr>
          <p:cNvSpPr>
            <a:spLocks noGrp="1"/>
          </p:cNvSpPr>
          <p:nvPr>
            <p:ph idx="1"/>
          </p:nvPr>
        </p:nvSpPr>
        <p:spPr>
          <a:xfrm>
            <a:off x="838200" y="1929384"/>
            <a:ext cx="8544513" cy="4251960"/>
          </a:xfrm>
        </p:spPr>
        <p:txBody>
          <a:bodyPr>
            <a:normAutofit/>
          </a:bodyPr>
          <a:lstStyle/>
          <a:p>
            <a:pPr marL="0" indent="0">
              <a:buNone/>
            </a:pPr>
            <a:r>
              <a:rPr lang="en-US" sz="4000" dirty="0"/>
              <a:t>Example scenarios of everyday mind-body interactions:</a:t>
            </a:r>
          </a:p>
          <a:p>
            <a:r>
              <a:rPr lang="en-US" sz="4000" dirty="0"/>
              <a:t>Step on thumbtack </a:t>
            </a:r>
            <a:r>
              <a:rPr lang="en-US" sz="4000" dirty="0">
                <a:sym typeface="Wingdings" pitchFamily="2" charset="2"/>
              </a:rPr>
              <a:t> Exclaim, “ouch!”  Jerk your foot away from thumbtack</a:t>
            </a:r>
          </a:p>
          <a:p>
            <a:r>
              <a:rPr lang="en-US" sz="4000" dirty="0"/>
              <a:t>Intention to eat ice cream </a:t>
            </a:r>
            <a:r>
              <a:rPr lang="en-US" sz="4000" dirty="0">
                <a:sym typeface="Wingdings" pitchFamily="2" charset="2"/>
              </a:rPr>
              <a:t> Go get ice cream</a:t>
            </a:r>
            <a:endParaRPr lang="en-US" sz="4000" dirty="0"/>
          </a:p>
          <a:p>
            <a:pPr marL="0" indent="0">
              <a:buNone/>
            </a:pPr>
            <a:endParaRPr lang="en-US" sz="4000" dirty="0"/>
          </a:p>
        </p:txBody>
      </p:sp>
      <p:sp>
        <p:nvSpPr>
          <p:cNvPr id="4" name="Title 1">
            <a:extLst>
              <a:ext uri="{FF2B5EF4-FFF2-40B4-BE49-F238E27FC236}">
                <a16:creationId xmlns:a16="http://schemas.microsoft.com/office/drawing/2014/main" id="{A4579779-0A55-CF41-AE07-D9709900E150}"/>
              </a:ext>
            </a:extLst>
          </p:cNvPr>
          <p:cNvSpPr>
            <a:spLocks noGrp="1"/>
          </p:cNvSpPr>
          <p:nvPr>
            <p:ph type="title"/>
          </p:nvPr>
        </p:nvSpPr>
        <p:spPr>
          <a:xfrm>
            <a:off x="838200" y="365125"/>
            <a:ext cx="10515600" cy="1325563"/>
          </a:xfrm>
        </p:spPr>
        <p:txBody>
          <a:bodyPr>
            <a:normAutofit fontScale="90000"/>
          </a:bodyPr>
          <a:lstStyle/>
          <a:p>
            <a:r>
              <a:rPr lang="en-US" dirty="0"/>
              <a:t>The problem in the mind-body problem</a:t>
            </a:r>
          </a:p>
        </p:txBody>
      </p:sp>
      <p:pic>
        <p:nvPicPr>
          <p:cNvPr id="5" name="Picture 4">
            <a:extLst>
              <a:ext uri="{FF2B5EF4-FFF2-40B4-BE49-F238E27FC236}">
                <a16:creationId xmlns:a16="http://schemas.microsoft.com/office/drawing/2014/main" id="{45BAAA5A-9B4F-D847-9F3F-FC2B00A59FC2}"/>
              </a:ext>
            </a:extLst>
          </p:cNvPr>
          <p:cNvPicPr>
            <a:picLocks noChangeAspect="1"/>
          </p:cNvPicPr>
          <p:nvPr/>
        </p:nvPicPr>
        <p:blipFill rotWithShape="1">
          <a:blip r:embed="rId3"/>
          <a:srcRect b="5324"/>
          <a:stretch/>
        </p:blipFill>
        <p:spPr>
          <a:xfrm>
            <a:off x="9382713" y="2236446"/>
            <a:ext cx="2307093" cy="3103563"/>
          </a:xfrm>
          <a:prstGeom prst="rect">
            <a:avLst/>
          </a:prstGeom>
        </p:spPr>
      </p:pic>
    </p:spTree>
    <p:extLst>
      <p:ext uri="{BB962C8B-B14F-4D97-AF65-F5344CB8AC3E}">
        <p14:creationId xmlns:p14="http://schemas.microsoft.com/office/powerpoint/2010/main" val="1034399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FC013E-C54E-9E49-81E6-7CE054BFCC1A}"/>
              </a:ext>
            </a:extLst>
          </p:cNvPr>
          <p:cNvSpPr>
            <a:spLocks noGrp="1"/>
          </p:cNvSpPr>
          <p:nvPr>
            <p:ph idx="1"/>
          </p:nvPr>
        </p:nvSpPr>
        <p:spPr/>
        <p:txBody>
          <a:bodyPr>
            <a:normAutofit lnSpcReduction="10000"/>
          </a:bodyPr>
          <a:lstStyle/>
          <a:p>
            <a:pPr marL="0" indent="0">
              <a:buNone/>
            </a:pPr>
            <a:r>
              <a:rPr lang="en-US" sz="4000" b="1" dirty="0"/>
              <a:t>2. There is no obvious means by which the two entities are connected and are interacting through.</a:t>
            </a:r>
          </a:p>
          <a:p>
            <a:pPr marL="0" indent="0">
              <a:buNone/>
            </a:pPr>
            <a:endParaRPr lang="en-US" sz="1800" b="1" dirty="0"/>
          </a:p>
          <a:p>
            <a:pPr marL="0" indent="0">
              <a:buNone/>
            </a:pPr>
            <a:endParaRPr lang="en-US" sz="1800" b="1" dirty="0"/>
          </a:p>
          <a:p>
            <a:r>
              <a:rPr lang="en-US" sz="4000" dirty="0"/>
              <a:t>Any causal relation must have an interface by which the cause and effect are connected (e.g. physical contact).</a:t>
            </a:r>
          </a:p>
          <a:p>
            <a:pPr marL="0" indent="0">
              <a:buNone/>
            </a:pPr>
            <a:r>
              <a:rPr lang="en-US" sz="4000" dirty="0">
                <a:sym typeface="Wingdings" pitchFamily="2" charset="2"/>
              </a:rPr>
              <a:t> If contact is not what connects the mind and body, what is?</a:t>
            </a:r>
            <a:endParaRPr lang="en-US" sz="4000" dirty="0"/>
          </a:p>
        </p:txBody>
      </p:sp>
      <p:sp>
        <p:nvSpPr>
          <p:cNvPr id="4" name="Title 1">
            <a:extLst>
              <a:ext uri="{FF2B5EF4-FFF2-40B4-BE49-F238E27FC236}">
                <a16:creationId xmlns:a16="http://schemas.microsoft.com/office/drawing/2014/main" id="{7E7D6BC2-01A7-B643-AA7E-2F51E037DC41}"/>
              </a:ext>
            </a:extLst>
          </p:cNvPr>
          <p:cNvSpPr>
            <a:spLocks noGrp="1"/>
          </p:cNvSpPr>
          <p:nvPr>
            <p:ph type="title"/>
          </p:nvPr>
        </p:nvSpPr>
        <p:spPr>
          <a:xfrm>
            <a:off x="838200" y="365125"/>
            <a:ext cx="10515600" cy="1325563"/>
          </a:xfrm>
        </p:spPr>
        <p:txBody>
          <a:bodyPr>
            <a:normAutofit fontScale="90000"/>
          </a:bodyPr>
          <a:lstStyle/>
          <a:p>
            <a:r>
              <a:rPr lang="en-US" dirty="0"/>
              <a:t>The problem in the mind-body problem</a:t>
            </a:r>
          </a:p>
        </p:txBody>
      </p:sp>
      <p:pic>
        <p:nvPicPr>
          <p:cNvPr id="5" name="Picture 4">
            <a:extLst>
              <a:ext uri="{FF2B5EF4-FFF2-40B4-BE49-F238E27FC236}">
                <a16:creationId xmlns:a16="http://schemas.microsoft.com/office/drawing/2014/main" id="{4C3A6383-0B3B-C745-8B78-5A2DA0EA646E}"/>
              </a:ext>
            </a:extLst>
          </p:cNvPr>
          <p:cNvPicPr>
            <a:picLocks noChangeAspect="1"/>
          </p:cNvPicPr>
          <p:nvPr/>
        </p:nvPicPr>
        <p:blipFill>
          <a:blip r:embed="rId2"/>
          <a:stretch>
            <a:fillRect/>
          </a:stretch>
        </p:blipFill>
        <p:spPr>
          <a:xfrm>
            <a:off x="7857039" y="2674694"/>
            <a:ext cx="3675743" cy="1508611"/>
          </a:xfrm>
          <a:prstGeom prst="rect">
            <a:avLst/>
          </a:prstGeom>
        </p:spPr>
      </p:pic>
    </p:spTree>
    <p:extLst>
      <p:ext uri="{BB962C8B-B14F-4D97-AF65-F5344CB8AC3E}">
        <p14:creationId xmlns:p14="http://schemas.microsoft.com/office/powerpoint/2010/main" val="306600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DBBA93-FFBB-1645-881D-3FC98C354273}"/>
              </a:ext>
            </a:extLst>
          </p:cNvPr>
          <p:cNvSpPr>
            <a:spLocks noGrp="1"/>
          </p:cNvSpPr>
          <p:nvPr>
            <p:ph idx="1"/>
          </p:nvPr>
        </p:nvSpPr>
        <p:spPr>
          <a:xfrm>
            <a:off x="838200" y="1815084"/>
            <a:ext cx="10515600" cy="4928616"/>
          </a:xfrm>
        </p:spPr>
        <p:txBody>
          <a:bodyPr>
            <a:normAutofit lnSpcReduction="10000"/>
          </a:bodyPr>
          <a:lstStyle/>
          <a:p>
            <a:pPr marL="0" indent="0">
              <a:buNone/>
            </a:pPr>
            <a:r>
              <a:rPr lang="en-US" sz="3600" b="1" dirty="0"/>
              <a:t>3. What if we say mind = brain (body)?</a:t>
            </a:r>
          </a:p>
          <a:p>
            <a:r>
              <a:rPr lang="en-US" sz="3600" dirty="0"/>
              <a:t>In any physical cause-effect relationship, the cause’s relevant properties cause the properties of the effect. (“causally relevant/efficacious”)</a:t>
            </a:r>
          </a:p>
          <a:p>
            <a:pPr lvl="1"/>
            <a:r>
              <a:rPr lang="en-US" sz="3200" dirty="0"/>
              <a:t>E.g. impression of a cube on clay, high-frequency sound shattering glass</a:t>
            </a:r>
          </a:p>
          <a:p>
            <a:pPr>
              <a:buFont typeface="Wingdings" pitchFamily="2" charset="2"/>
              <a:buChar char="à"/>
            </a:pPr>
            <a:r>
              <a:rPr lang="en-US" sz="3600" dirty="0">
                <a:sym typeface="Wingdings" pitchFamily="2" charset="2"/>
              </a:rPr>
              <a:t>The brain’s mental/immaterial properties like beliefs and intentions (rather than just its physical properties) are causally relevant in the physical effects.</a:t>
            </a:r>
          </a:p>
          <a:p>
            <a:pPr>
              <a:buFont typeface="Wingdings" pitchFamily="2" charset="2"/>
              <a:buChar char="à"/>
            </a:pPr>
            <a:r>
              <a:rPr lang="en-US" sz="3600" dirty="0">
                <a:sym typeface="Wingdings" pitchFamily="2" charset="2"/>
              </a:rPr>
              <a:t>Therefore mental properties should be considered as part of the account of physical effect. (therefore mind-body problem persists.) </a:t>
            </a:r>
            <a:endParaRPr lang="en-US" sz="3600" dirty="0"/>
          </a:p>
        </p:txBody>
      </p:sp>
      <p:sp>
        <p:nvSpPr>
          <p:cNvPr id="4" name="Title 1">
            <a:extLst>
              <a:ext uri="{FF2B5EF4-FFF2-40B4-BE49-F238E27FC236}">
                <a16:creationId xmlns:a16="http://schemas.microsoft.com/office/drawing/2014/main" id="{FEC53129-F508-7448-9C16-141F5A35FC81}"/>
              </a:ext>
            </a:extLst>
          </p:cNvPr>
          <p:cNvSpPr>
            <a:spLocks noGrp="1"/>
          </p:cNvSpPr>
          <p:nvPr>
            <p:ph type="title"/>
          </p:nvPr>
        </p:nvSpPr>
        <p:spPr>
          <a:xfrm>
            <a:off x="838200" y="365125"/>
            <a:ext cx="10515600" cy="1325563"/>
          </a:xfrm>
        </p:spPr>
        <p:txBody>
          <a:bodyPr>
            <a:normAutofit fontScale="90000"/>
          </a:bodyPr>
          <a:lstStyle/>
          <a:p>
            <a:r>
              <a:rPr lang="en-US" dirty="0"/>
              <a:t>The problem in the mind-body problem</a:t>
            </a:r>
          </a:p>
        </p:txBody>
      </p:sp>
    </p:spTree>
    <p:extLst>
      <p:ext uri="{BB962C8B-B14F-4D97-AF65-F5344CB8AC3E}">
        <p14:creationId xmlns:p14="http://schemas.microsoft.com/office/powerpoint/2010/main" val="25075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521EF5-AC5E-0D4B-946E-D19B33574CBD}"/>
              </a:ext>
            </a:extLst>
          </p:cNvPr>
          <p:cNvSpPr>
            <a:spLocks noGrp="1"/>
          </p:cNvSpPr>
          <p:nvPr>
            <p:ph idx="1"/>
          </p:nvPr>
        </p:nvSpPr>
        <p:spPr>
          <a:xfrm>
            <a:off x="838200" y="1929383"/>
            <a:ext cx="10515600" cy="4797987"/>
          </a:xfrm>
        </p:spPr>
        <p:txBody>
          <a:bodyPr>
            <a:normAutofit/>
          </a:bodyPr>
          <a:lstStyle/>
          <a:p>
            <a:r>
              <a:rPr lang="en-US" sz="3600" dirty="0"/>
              <a:t>Recap: mind-body problem is the general question of how the mind and body are related to one another.</a:t>
            </a:r>
          </a:p>
          <a:p>
            <a:r>
              <a:rPr lang="en-US" sz="3600" dirty="0"/>
              <a:t>If the mind exists in the body somewhere (or is at least tied to a body in some way), how is that happening?</a:t>
            </a:r>
          </a:p>
        </p:txBody>
      </p:sp>
      <p:sp>
        <p:nvSpPr>
          <p:cNvPr id="4" name="Title 1">
            <a:extLst>
              <a:ext uri="{FF2B5EF4-FFF2-40B4-BE49-F238E27FC236}">
                <a16:creationId xmlns:a16="http://schemas.microsoft.com/office/drawing/2014/main" id="{53540C35-C429-C745-AC19-DA25F5553480}"/>
              </a:ext>
            </a:extLst>
          </p:cNvPr>
          <p:cNvSpPr txBox="1">
            <a:spLocks/>
          </p:cNvSpPr>
          <p:nvPr/>
        </p:nvSpPr>
        <p:spPr>
          <a:xfrm>
            <a:off x="990600" y="517525"/>
            <a:ext cx="10515600" cy="1325563"/>
          </a:xfrm>
          <a:prstGeom prst="rect">
            <a:avLst/>
          </a:prstGeom>
        </p:spPr>
        <p:txBody>
          <a:bodyPr vert="horz" lIns="91440" tIns="45720" rIns="91440" bIns="45720" rtlCol="0" anchor="ctr">
            <a:normAutofit fontScale="90000"/>
          </a:bodyPr>
          <a:lst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a:lstStyle>
          <a:p>
            <a:r>
              <a:rPr lang="en-US"/>
              <a:t>The problem in the mind-body problem</a:t>
            </a:r>
            <a:endParaRPr lang="en-US" dirty="0"/>
          </a:p>
        </p:txBody>
      </p:sp>
    </p:spTree>
    <p:extLst>
      <p:ext uri="{BB962C8B-B14F-4D97-AF65-F5344CB8AC3E}">
        <p14:creationId xmlns:p14="http://schemas.microsoft.com/office/powerpoint/2010/main" val="146522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42CB0-A1D4-F443-8EC8-02DEA1162940}"/>
              </a:ext>
            </a:extLst>
          </p:cNvPr>
          <p:cNvSpPr>
            <a:spLocks noGrp="1"/>
          </p:cNvSpPr>
          <p:nvPr>
            <p:ph type="title"/>
          </p:nvPr>
        </p:nvSpPr>
        <p:spPr/>
        <p:txBody>
          <a:bodyPr>
            <a:normAutofit/>
          </a:bodyPr>
          <a:lstStyle/>
          <a:p>
            <a:r>
              <a:rPr lang="en-US" dirty="0"/>
              <a:t>Preview: some options</a:t>
            </a:r>
          </a:p>
        </p:txBody>
      </p:sp>
      <p:sp>
        <p:nvSpPr>
          <p:cNvPr id="3" name="Content Placeholder 2">
            <a:extLst>
              <a:ext uri="{FF2B5EF4-FFF2-40B4-BE49-F238E27FC236}">
                <a16:creationId xmlns:a16="http://schemas.microsoft.com/office/drawing/2014/main" id="{087C7AB4-ABA7-0743-A946-4597FEC1EFEC}"/>
              </a:ext>
            </a:extLst>
          </p:cNvPr>
          <p:cNvSpPr>
            <a:spLocks noGrp="1"/>
          </p:cNvSpPr>
          <p:nvPr>
            <p:ph idx="1"/>
          </p:nvPr>
        </p:nvSpPr>
        <p:spPr/>
        <p:txBody>
          <a:bodyPr/>
          <a:lstStyle/>
          <a:p>
            <a:endParaRPr lang="en-US" dirty="0"/>
          </a:p>
        </p:txBody>
      </p:sp>
      <p:graphicFrame>
        <p:nvGraphicFramePr>
          <p:cNvPr id="4" name="Diagram 3">
            <a:extLst>
              <a:ext uri="{FF2B5EF4-FFF2-40B4-BE49-F238E27FC236}">
                <a16:creationId xmlns:a16="http://schemas.microsoft.com/office/drawing/2014/main" id="{9E5629B4-2EEB-8349-86C2-F12292E5C32A}"/>
              </a:ext>
            </a:extLst>
          </p:cNvPr>
          <p:cNvGraphicFramePr/>
          <p:nvPr>
            <p:extLst>
              <p:ext uri="{D42A27DB-BD31-4B8C-83A1-F6EECF244321}">
                <p14:modId xmlns:p14="http://schemas.microsoft.com/office/powerpoint/2010/main" val="3600714453"/>
              </p:ext>
            </p:extLst>
          </p:nvPr>
        </p:nvGraphicFramePr>
        <p:xfrm>
          <a:off x="463005" y="365125"/>
          <a:ext cx="11265989" cy="70545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13909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12E1BF-D78B-4B4B-A6C7-147CB81A534C}"/>
              </a:ext>
            </a:extLst>
          </p:cNvPr>
          <p:cNvSpPr>
            <a:spLocks noGrp="1"/>
          </p:cNvSpPr>
          <p:nvPr>
            <p:ph idx="1"/>
          </p:nvPr>
        </p:nvSpPr>
        <p:spPr/>
        <p:txBody>
          <a:bodyPr>
            <a:noAutofit/>
          </a:bodyPr>
          <a:lstStyle/>
          <a:p>
            <a:r>
              <a:rPr lang="en-US" sz="4400" dirty="0"/>
              <a:t>How does having an intention cause our changes in the body?</a:t>
            </a:r>
          </a:p>
          <a:p>
            <a:r>
              <a:rPr lang="en-US" sz="4400" dirty="0"/>
              <a:t>How does this mind and this body relate to our sense of self and identity?</a:t>
            </a:r>
          </a:p>
          <a:p>
            <a:r>
              <a:rPr lang="en-US" sz="4400" dirty="0"/>
              <a:t>What does it mean for a particular mind to belong to a particular body? How does that body bind that mind? </a:t>
            </a:r>
          </a:p>
          <a:p>
            <a:r>
              <a:rPr lang="en-US" sz="4400" dirty="0"/>
              <a:t>Free will and moral responsibility</a:t>
            </a:r>
          </a:p>
          <a:p>
            <a:r>
              <a:rPr lang="en-US" sz="4400" dirty="0"/>
              <a:t>And …</a:t>
            </a:r>
          </a:p>
        </p:txBody>
      </p:sp>
      <p:sp>
        <p:nvSpPr>
          <p:cNvPr id="4" name="Title 1">
            <a:extLst>
              <a:ext uri="{FF2B5EF4-FFF2-40B4-BE49-F238E27FC236}">
                <a16:creationId xmlns:a16="http://schemas.microsoft.com/office/drawing/2014/main" id="{CC519EC9-89A5-2E4E-AE3F-42531656A709}"/>
              </a:ext>
            </a:extLst>
          </p:cNvPr>
          <p:cNvSpPr txBox="1">
            <a:spLocks/>
          </p:cNvSpPr>
          <p:nvPr/>
        </p:nvSpPr>
        <p:spPr>
          <a:xfrm>
            <a:off x="838200" y="413023"/>
            <a:ext cx="10922726" cy="1325563"/>
          </a:xfrm>
          <a:prstGeom prst="rect">
            <a:avLst/>
          </a:prstGeom>
        </p:spPr>
        <p:txBody>
          <a:bodyPr vert="horz" lIns="91440" tIns="45720" rIns="91440" bIns="45720" rtlCol="0" anchor="ctr">
            <a:normAutofit fontScale="92500"/>
          </a:bodyPr>
          <a:lst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a:lstStyle>
          <a:p>
            <a:r>
              <a:rPr lang="en-US" dirty="0"/>
              <a:t>Issues related to the mind-body problem</a:t>
            </a:r>
          </a:p>
        </p:txBody>
      </p:sp>
    </p:spTree>
    <p:extLst>
      <p:ext uri="{BB962C8B-B14F-4D97-AF65-F5344CB8AC3E}">
        <p14:creationId xmlns:p14="http://schemas.microsoft.com/office/powerpoint/2010/main" val="55198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E132F-60CD-9548-8697-59CA2A2D7EE7}"/>
              </a:ext>
            </a:extLst>
          </p:cNvPr>
          <p:cNvSpPr>
            <a:spLocks noGrp="1"/>
          </p:cNvSpPr>
          <p:nvPr>
            <p:ph type="title"/>
          </p:nvPr>
        </p:nvSpPr>
        <p:spPr/>
        <p:txBody>
          <a:bodyPr/>
          <a:lstStyle/>
          <a:p>
            <a:r>
              <a:rPr lang="en-US" dirty="0"/>
              <a:t>Consciousness!</a:t>
            </a:r>
          </a:p>
        </p:txBody>
      </p:sp>
      <p:sp>
        <p:nvSpPr>
          <p:cNvPr id="3" name="Content Placeholder 2">
            <a:extLst>
              <a:ext uri="{FF2B5EF4-FFF2-40B4-BE49-F238E27FC236}">
                <a16:creationId xmlns:a16="http://schemas.microsoft.com/office/drawing/2014/main" id="{CDFE91D7-92FC-0146-AA24-30FA166A6932}"/>
              </a:ext>
            </a:extLst>
          </p:cNvPr>
          <p:cNvSpPr>
            <a:spLocks noGrp="1"/>
          </p:cNvSpPr>
          <p:nvPr>
            <p:ph idx="1"/>
          </p:nvPr>
        </p:nvSpPr>
        <p:spPr/>
        <p:txBody>
          <a:bodyPr>
            <a:noAutofit/>
          </a:bodyPr>
          <a:lstStyle/>
          <a:p>
            <a:r>
              <a:rPr lang="en-US" sz="4400" dirty="0"/>
              <a:t>What do we mean when we say something is conscious? What are we saying that they are capable of doing?</a:t>
            </a:r>
          </a:p>
          <a:p>
            <a:r>
              <a:rPr lang="en-US" sz="4400" dirty="0"/>
              <a:t>Why think robots aren’t “conscious” in the way that we are? What's the difference between them and us?</a:t>
            </a:r>
          </a:p>
          <a:p>
            <a:pPr marL="0" indent="0">
              <a:buNone/>
            </a:pPr>
            <a:r>
              <a:rPr lang="en-US" sz="4400" dirty="0">
                <a:sym typeface="Wingdings" pitchFamily="2" charset="2"/>
              </a:rPr>
              <a:t> It seems that we require the presence of the mental properties of feeling pain or having intentions that cause physical behavior.</a:t>
            </a:r>
            <a:endParaRPr lang="en-US" sz="4400" dirty="0"/>
          </a:p>
        </p:txBody>
      </p:sp>
    </p:spTree>
    <p:extLst>
      <p:ext uri="{BB962C8B-B14F-4D97-AF65-F5344CB8AC3E}">
        <p14:creationId xmlns:p14="http://schemas.microsoft.com/office/powerpoint/2010/main" val="45185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B9DD80-2EFC-D649-A422-56859B7D787E}"/>
              </a:ext>
            </a:extLst>
          </p:cNvPr>
          <p:cNvSpPr>
            <a:spLocks noGrp="1"/>
          </p:cNvSpPr>
          <p:nvPr>
            <p:ph idx="1"/>
          </p:nvPr>
        </p:nvSpPr>
        <p:spPr/>
        <p:txBody>
          <a:bodyPr>
            <a:normAutofit/>
          </a:bodyPr>
          <a:lstStyle/>
          <a:p>
            <a:r>
              <a:rPr lang="en-US" sz="4400" dirty="0"/>
              <a:t>Consciousness is </a:t>
            </a:r>
            <a:r>
              <a:rPr lang="en-US" sz="4400" b="1" dirty="0"/>
              <a:t>the subjective, or phenomenal, aspect of your first-person experience.</a:t>
            </a:r>
          </a:p>
          <a:p>
            <a:r>
              <a:rPr lang="en-US" sz="4400" i="1" dirty="0"/>
              <a:t>What it is like </a:t>
            </a:r>
            <a:r>
              <a:rPr lang="en-US" sz="4400" dirty="0"/>
              <a:t>for you to have the experience (i.e. </a:t>
            </a:r>
            <a:r>
              <a:rPr lang="en-US" sz="4400" b="1" dirty="0"/>
              <a:t>qualia</a:t>
            </a:r>
            <a:r>
              <a:rPr lang="en-US" sz="4400" dirty="0"/>
              <a:t>)</a:t>
            </a:r>
          </a:p>
          <a:p>
            <a:r>
              <a:rPr lang="en-US" sz="4400" dirty="0"/>
              <a:t>“Step on thumbtack </a:t>
            </a:r>
            <a:r>
              <a:rPr lang="en-US" sz="4400" dirty="0">
                <a:sym typeface="Wingdings" pitchFamily="2" charset="2"/>
              </a:rPr>
              <a:t> Exclaim, “ouch!”  Jerk your foot away from thumbtack” isn’t just tactile processing; you </a:t>
            </a:r>
            <a:r>
              <a:rPr lang="en-US" sz="4400" i="1" dirty="0">
                <a:sym typeface="Wingdings" pitchFamily="2" charset="2"/>
              </a:rPr>
              <a:t>feel  </a:t>
            </a:r>
            <a:r>
              <a:rPr lang="en-US" sz="4400" dirty="0">
                <a:sym typeface="Wingdings" pitchFamily="2" charset="2"/>
              </a:rPr>
              <a:t>the pain.</a:t>
            </a:r>
          </a:p>
          <a:p>
            <a:endParaRPr lang="en-US" sz="4400" dirty="0"/>
          </a:p>
        </p:txBody>
      </p:sp>
      <p:sp>
        <p:nvSpPr>
          <p:cNvPr id="5" name="Title 1">
            <a:extLst>
              <a:ext uri="{FF2B5EF4-FFF2-40B4-BE49-F238E27FC236}">
                <a16:creationId xmlns:a16="http://schemas.microsoft.com/office/drawing/2014/main" id="{E92B4430-5823-A942-A7F2-B3E9447E9A4F}"/>
              </a:ext>
            </a:extLst>
          </p:cNvPr>
          <p:cNvSpPr>
            <a:spLocks noGrp="1"/>
          </p:cNvSpPr>
          <p:nvPr>
            <p:ph type="title"/>
          </p:nvPr>
        </p:nvSpPr>
        <p:spPr>
          <a:xfrm>
            <a:off x="838200" y="365125"/>
            <a:ext cx="10515600" cy="1325563"/>
          </a:xfrm>
        </p:spPr>
        <p:txBody>
          <a:bodyPr/>
          <a:lstStyle/>
          <a:p>
            <a:r>
              <a:rPr lang="en-US" dirty="0"/>
              <a:t>Consciousness!</a:t>
            </a:r>
          </a:p>
        </p:txBody>
      </p:sp>
      <p:pic>
        <p:nvPicPr>
          <p:cNvPr id="4" name="Picture 3">
            <a:extLst>
              <a:ext uri="{FF2B5EF4-FFF2-40B4-BE49-F238E27FC236}">
                <a16:creationId xmlns:a16="http://schemas.microsoft.com/office/drawing/2014/main" id="{A7098FD2-974A-6C40-9623-384BB527F141}"/>
              </a:ext>
            </a:extLst>
          </p:cNvPr>
          <p:cNvPicPr>
            <a:picLocks noChangeAspect="1"/>
          </p:cNvPicPr>
          <p:nvPr/>
        </p:nvPicPr>
        <p:blipFill rotWithShape="1">
          <a:blip r:embed="rId2"/>
          <a:srcRect b="5324"/>
          <a:stretch/>
        </p:blipFill>
        <p:spPr>
          <a:xfrm>
            <a:off x="9046707" y="3429000"/>
            <a:ext cx="2307093" cy="3103563"/>
          </a:xfrm>
          <a:prstGeom prst="rect">
            <a:avLst/>
          </a:prstGeom>
        </p:spPr>
      </p:pic>
    </p:spTree>
    <p:extLst>
      <p:ext uri="{BB962C8B-B14F-4D97-AF65-F5344CB8AC3E}">
        <p14:creationId xmlns:p14="http://schemas.microsoft.com/office/powerpoint/2010/main" val="87833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4A476-EA91-084C-A893-1E583F4B7900}"/>
              </a:ext>
            </a:extLst>
          </p:cNvPr>
          <p:cNvSpPr>
            <a:spLocks noGrp="1"/>
          </p:cNvSpPr>
          <p:nvPr>
            <p:ph type="title"/>
          </p:nvPr>
        </p:nvSpPr>
        <p:spPr/>
        <p:txBody>
          <a:bodyPr/>
          <a:lstStyle/>
          <a:p>
            <a:r>
              <a:rPr lang="en-US" dirty="0"/>
              <a:t>Today’s Agenda</a:t>
            </a:r>
          </a:p>
        </p:txBody>
      </p:sp>
      <p:sp>
        <p:nvSpPr>
          <p:cNvPr id="3" name="Content Placeholder 2">
            <a:extLst>
              <a:ext uri="{FF2B5EF4-FFF2-40B4-BE49-F238E27FC236}">
                <a16:creationId xmlns:a16="http://schemas.microsoft.com/office/drawing/2014/main" id="{F9DB4753-932E-B84B-AE5F-778590E23BA8}"/>
              </a:ext>
            </a:extLst>
          </p:cNvPr>
          <p:cNvSpPr>
            <a:spLocks noGrp="1"/>
          </p:cNvSpPr>
          <p:nvPr>
            <p:ph idx="1"/>
          </p:nvPr>
        </p:nvSpPr>
        <p:spPr/>
        <p:txBody>
          <a:bodyPr>
            <a:normAutofit fontScale="92500"/>
          </a:bodyPr>
          <a:lstStyle/>
          <a:p>
            <a:pPr marL="514350" indent="-514350">
              <a:buFont typeface="Arial" panose="020B0604020202020204" pitchFamily="34" charset="0"/>
              <a:buAutoNum type="arabicPeriod"/>
            </a:pPr>
            <a:r>
              <a:rPr lang="en-US" sz="4800" dirty="0"/>
              <a:t>Review: mind, body, and mind-body interactions</a:t>
            </a:r>
          </a:p>
          <a:p>
            <a:pPr marL="514350" indent="-514350">
              <a:buFont typeface="Arial" panose="020B0604020202020204" pitchFamily="34" charset="0"/>
              <a:buAutoNum type="arabicPeriod"/>
            </a:pPr>
            <a:r>
              <a:rPr lang="en-US" sz="4800" dirty="0"/>
              <a:t>Mind-Body </a:t>
            </a:r>
            <a:r>
              <a:rPr lang="en-US" sz="4800" i="1" dirty="0"/>
              <a:t>Problem</a:t>
            </a:r>
          </a:p>
          <a:p>
            <a:pPr marL="514350" indent="-514350">
              <a:buFont typeface="Arial" panose="020B0604020202020204" pitchFamily="34" charset="0"/>
              <a:buAutoNum type="arabicPeriod"/>
            </a:pPr>
            <a:r>
              <a:rPr lang="en-US" sz="4800" dirty="0"/>
              <a:t>Consciousness!!! Am I conscious? </a:t>
            </a:r>
          </a:p>
          <a:p>
            <a:pPr marL="514350" indent="-514350">
              <a:buAutoNum type="arabicPeriod"/>
            </a:pPr>
            <a:r>
              <a:rPr lang="en-US" sz="4800" dirty="0"/>
              <a:t>Next class preview (other minds)</a:t>
            </a:r>
          </a:p>
          <a:p>
            <a:pPr marL="514350" indent="-514350">
              <a:buAutoNum type="arabicPeriod"/>
            </a:pPr>
            <a:r>
              <a:rPr lang="en-US" sz="4800" dirty="0"/>
              <a:t>Extra materials</a:t>
            </a:r>
          </a:p>
        </p:txBody>
      </p:sp>
    </p:spTree>
    <p:extLst>
      <p:ext uri="{BB962C8B-B14F-4D97-AF65-F5344CB8AC3E}">
        <p14:creationId xmlns:p14="http://schemas.microsoft.com/office/powerpoint/2010/main" val="38456116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41C7B9-5744-6B47-AC89-6D0F6D755D1B}"/>
              </a:ext>
            </a:extLst>
          </p:cNvPr>
          <p:cNvSpPr>
            <a:spLocks noGrp="1"/>
          </p:cNvSpPr>
          <p:nvPr>
            <p:ph type="body" idx="1"/>
          </p:nvPr>
        </p:nvSpPr>
        <p:spPr/>
        <p:txBody>
          <a:bodyPr>
            <a:normAutofit/>
          </a:bodyPr>
          <a:lstStyle/>
          <a:p>
            <a:r>
              <a:rPr lang="en-US" sz="4000" dirty="0"/>
              <a:t>Phenomenal Consciousness</a:t>
            </a:r>
          </a:p>
        </p:txBody>
      </p:sp>
      <p:sp>
        <p:nvSpPr>
          <p:cNvPr id="4" name="Content Placeholder 3">
            <a:extLst>
              <a:ext uri="{FF2B5EF4-FFF2-40B4-BE49-F238E27FC236}">
                <a16:creationId xmlns:a16="http://schemas.microsoft.com/office/drawing/2014/main" id="{C83B2C06-2A22-FD4C-8A58-551EB5A0FBDD}"/>
              </a:ext>
            </a:extLst>
          </p:cNvPr>
          <p:cNvSpPr>
            <a:spLocks noGrp="1"/>
          </p:cNvSpPr>
          <p:nvPr>
            <p:ph sz="half" idx="2"/>
          </p:nvPr>
        </p:nvSpPr>
        <p:spPr/>
        <p:txBody>
          <a:bodyPr>
            <a:normAutofit fontScale="92500" lnSpcReduction="10000"/>
          </a:bodyPr>
          <a:lstStyle/>
          <a:p>
            <a:r>
              <a:rPr lang="en-US" sz="4000" dirty="0"/>
              <a:t>You have a subjective experience that correspond to </a:t>
            </a:r>
            <a:r>
              <a:rPr lang="en-US" sz="4000" i="1" dirty="0"/>
              <a:t>what it is like </a:t>
            </a:r>
            <a:r>
              <a:rPr lang="en-US" sz="4000" dirty="0"/>
              <a:t>for you to have the experience.</a:t>
            </a:r>
          </a:p>
        </p:txBody>
      </p:sp>
      <p:sp>
        <p:nvSpPr>
          <p:cNvPr id="5" name="Text Placeholder 4">
            <a:extLst>
              <a:ext uri="{FF2B5EF4-FFF2-40B4-BE49-F238E27FC236}">
                <a16:creationId xmlns:a16="http://schemas.microsoft.com/office/drawing/2014/main" id="{57B8F8C1-F8C6-C743-A0EC-A899FD802508}"/>
              </a:ext>
            </a:extLst>
          </p:cNvPr>
          <p:cNvSpPr>
            <a:spLocks noGrp="1"/>
          </p:cNvSpPr>
          <p:nvPr>
            <p:ph type="body" sz="quarter" idx="3"/>
          </p:nvPr>
        </p:nvSpPr>
        <p:spPr/>
        <p:txBody>
          <a:bodyPr>
            <a:normAutofit/>
          </a:bodyPr>
          <a:lstStyle/>
          <a:p>
            <a:r>
              <a:rPr lang="en-US" sz="4000" dirty="0"/>
              <a:t>Access Consciousness</a:t>
            </a:r>
          </a:p>
        </p:txBody>
      </p:sp>
      <p:sp>
        <p:nvSpPr>
          <p:cNvPr id="6" name="Content Placeholder 5">
            <a:extLst>
              <a:ext uri="{FF2B5EF4-FFF2-40B4-BE49-F238E27FC236}">
                <a16:creationId xmlns:a16="http://schemas.microsoft.com/office/drawing/2014/main" id="{3BF8CD83-2098-6A48-8E4C-2F4DDA150E25}"/>
              </a:ext>
            </a:extLst>
          </p:cNvPr>
          <p:cNvSpPr>
            <a:spLocks noGrp="1"/>
          </p:cNvSpPr>
          <p:nvPr>
            <p:ph sz="quarter" idx="4"/>
          </p:nvPr>
        </p:nvSpPr>
        <p:spPr/>
        <p:txBody>
          <a:bodyPr>
            <a:normAutofit fontScale="92500" lnSpcReduction="10000"/>
          </a:bodyPr>
          <a:lstStyle/>
          <a:p>
            <a:r>
              <a:rPr lang="en-US" sz="4000" dirty="0"/>
              <a:t>You have access to the information coming from the experience to utilize in various cognitive functions. </a:t>
            </a:r>
          </a:p>
          <a:p>
            <a:r>
              <a:rPr lang="en-US" sz="4000" dirty="0"/>
              <a:t>Access without subjective experience: Blindsight, </a:t>
            </a:r>
            <a:r>
              <a:rPr lang="en-US" sz="4000" dirty="0">
                <a:hlinkClick r:id="rId3"/>
              </a:rPr>
              <a:t>Philosopher’s Zombie</a:t>
            </a:r>
            <a:endParaRPr lang="en-US" sz="4000" dirty="0"/>
          </a:p>
          <a:p>
            <a:endParaRPr lang="en-US" sz="4000" dirty="0"/>
          </a:p>
        </p:txBody>
      </p:sp>
      <p:sp>
        <p:nvSpPr>
          <p:cNvPr id="7" name="Title 1">
            <a:extLst>
              <a:ext uri="{FF2B5EF4-FFF2-40B4-BE49-F238E27FC236}">
                <a16:creationId xmlns:a16="http://schemas.microsoft.com/office/drawing/2014/main" id="{52553D54-9B81-544F-9A5C-66D421C5370B}"/>
              </a:ext>
            </a:extLst>
          </p:cNvPr>
          <p:cNvSpPr txBox="1">
            <a:spLocks/>
          </p:cNvSpPr>
          <p:nvPr/>
        </p:nvSpPr>
        <p:spPr>
          <a:xfrm>
            <a:off x="990600" y="517525"/>
            <a:ext cx="10515600" cy="1325563"/>
          </a:xfrm>
          <a:prstGeom prst="rect">
            <a:avLst/>
          </a:prstGeom>
        </p:spPr>
        <p:txBody>
          <a:bodyPr vert="horz" lIns="91440" tIns="45720" rIns="91440" bIns="45720" rtlCol="0" anchor="ctr">
            <a:normAutofit fontScale="90000"/>
          </a:bodyPr>
          <a:lst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a:lstStyle>
          <a:p>
            <a:r>
              <a:rPr lang="en-US" dirty="0"/>
              <a:t>Phenomenal vs. Access Consciousness</a:t>
            </a:r>
          </a:p>
        </p:txBody>
      </p:sp>
    </p:spTree>
    <p:extLst>
      <p:ext uri="{BB962C8B-B14F-4D97-AF65-F5344CB8AC3E}">
        <p14:creationId xmlns:p14="http://schemas.microsoft.com/office/powerpoint/2010/main" val="414561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95FF0-3171-DC47-93DA-CF220DEEF7AC}"/>
              </a:ext>
            </a:extLst>
          </p:cNvPr>
          <p:cNvSpPr>
            <a:spLocks noGrp="1"/>
          </p:cNvSpPr>
          <p:nvPr>
            <p:ph type="title"/>
          </p:nvPr>
        </p:nvSpPr>
        <p:spPr/>
        <p:txBody>
          <a:bodyPr>
            <a:normAutofit fontScale="90000"/>
          </a:bodyPr>
          <a:lstStyle/>
          <a:p>
            <a:r>
              <a:rPr lang="en-US" dirty="0"/>
              <a:t>Phenomenal vs. Access Consciousness</a:t>
            </a:r>
          </a:p>
        </p:txBody>
      </p:sp>
      <p:pic>
        <p:nvPicPr>
          <p:cNvPr id="4" name="Online Media 3" descr="TN Blindsight">
            <a:hlinkClick r:id="" action="ppaction://media"/>
            <a:extLst>
              <a:ext uri="{FF2B5EF4-FFF2-40B4-BE49-F238E27FC236}">
                <a16:creationId xmlns:a16="http://schemas.microsoft.com/office/drawing/2014/main" id="{E87BFCC1-80D9-5E4F-A50B-320602BC50DC}"/>
              </a:ext>
            </a:extLst>
          </p:cNvPr>
          <p:cNvPicPr>
            <a:picLocks noGrp="1" noRot="1" noChangeAspect="1"/>
          </p:cNvPicPr>
          <p:nvPr>
            <p:ph idx="1"/>
            <a:videoFile r:link="rId1"/>
          </p:nvPr>
        </p:nvPicPr>
        <p:blipFill>
          <a:blip r:embed="rId4"/>
          <a:stretch>
            <a:fillRect/>
          </a:stretch>
        </p:blipFill>
        <p:spPr>
          <a:xfrm>
            <a:off x="3257550" y="1928813"/>
            <a:ext cx="5675313" cy="4252912"/>
          </a:xfrm>
          <a:prstGeom prst="rect">
            <a:avLst/>
          </a:prstGeom>
        </p:spPr>
      </p:pic>
    </p:spTree>
    <p:extLst>
      <p:ext uri="{BB962C8B-B14F-4D97-AF65-F5344CB8AC3E}">
        <p14:creationId xmlns:p14="http://schemas.microsoft.com/office/powerpoint/2010/main" val="122823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95FF0-3171-DC47-93DA-CF220DEEF7AC}"/>
              </a:ext>
            </a:extLst>
          </p:cNvPr>
          <p:cNvSpPr>
            <a:spLocks noGrp="1"/>
          </p:cNvSpPr>
          <p:nvPr>
            <p:ph type="title"/>
          </p:nvPr>
        </p:nvSpPr>
        <p:spPr/>
        <p:txBody>
          <a:bodyPr>
            <a:normAutofit fontScale="90000"/>
          </a:bodyPr>
          <a:lstStyle/>
          <a:p>
            <a:r>
              <a:rPr lang="en-US" dirty="0"/>
              <a:t>Phenomenal vs. Access Consciousness</a:t>
            </a:r>
          </a:p>
        </p:txBody>
      </p:sp>
      <p:sp>
        <p:nvSpPr>
          <p:cNvPr id="5" name="Content Placeholder 4">
            <a:extLst>
              <a:ext uri="{FF2B5EF4-FFF2-40B4-BE49-F238E27FC236}">
                <a16:creationId xmlns:a16="http://schemas.microsoft.com/office/drawing/2014/main" id="{693FD232-D773-F04F-BF16-9F085810C68B}"/>
              </a:ext>
            </a:extLst>
          </p:cNvPr>
          <p:cNvSpPr>
            <a:spLocks noGrp="1"/>
          </p:cNvSpPr>
          <p:nvPr>
            <p:ph idx="1"/>
          </p:nvPr>
        </p:nvSpPr>
        <p:spPr/>
        <p:txBody>
          <a:bodyPr>
            <a:normAutofit/>
          </a:bodyPr>
          <a:lstStyle/>
          <a:p>
            <a:pPr marL="0" indent="0">
              <a:buNone/>
            </a:pPr>
            <a:r>
              <a:rPr lang="en-US" sz="4400" dirty="0"/>
              <a:t>The Philosopher’s Zombie</a:t>
            </a:r>
          </a:p>
          <a:p>
            <a:pPr marL="0" indent="0">
              <a:buNone/>
            </a:pPr>
            <a:r>
              <a:rPr lang="en-US" sz="4400" dirty="0"/>
              <a:t>: Exactly like us, but no qualia.</a:t>
            </a:r>
          </a:p>
          <a:p>
            <a:pPr marL="0" indent="0">
              <a:buNone/>
            </a:pPr>
            <a:endParaRPr lang="en-US" sz="4400" dirty="0"/>
          </a:p>
          <a:p>
            <a:pPr marL="0" indent="0">
              <a:buNone/>
            </a:pPr>
            <a:endParaRPr lang="en-US" sz="4400" dirty="0"/>
          </a:p>
          <a:p>
            <a:pPr marL="0" indent="0">
              <a:buNone/>
            </a:pPr>
            <a:r>
              <a:rPr lang="en-US" sz="4400" dirty="0"/>
              <a:t>A being could function like us without the subjective experience.</a:t>
            </a:r>
          </a:p>
        </p:txBody>
      </p:sp>
      <p:pic>
        <p:nvPicPr>
          <p:cNvPr id="6" name="Picture 5">
            <a:extLst>
              <a:ext uri="{FF2B5EF4-FFF2-40B4-BE49-F238E27FC236}">
                <a16:creationId xmlns:a16="http://schemas.microsoft.com/office/drawing/2014/main" id="{3B31EF92-BF8D-FB42-BEBA-237D0FD24104}"/>
              </a:ext>
            </a:extLst>
          </p:cNvPr>
          <p:cNvPicPr>
            <a:picLocks noChangeAspect="1"/>
          </p:cNvPicPr>
          <p:nvPr/>
        </p:nvPicPr>
        <p:blipFill>
          <a:blip r:embed="rId3"/>
          <a:stretch>
            <a:fillRect/>
          </a:stretch>
        </p:blipFill>
        <p:spPr>
          <a:xfrm>
            <a:off x="7380514" y="1929384"/>
            <a:ext cx="3745412" cy="2809059"/>
          </a:xfrm>
          <a:prstGeom prst="rect">
            <a:avLst/>
          </a:prstGeom>
        </p:spPr>
      </p:pic>
    </p:spTree>
    <p:extLst>
      <p:ext uri="{BB962C8B-B14F-4D97-AF65-F5344CB8AC3E}">
        <p14:creationId xmlns:p14="http://schemas.microsoft.com/office/powerpoint/2010/main" val="2805312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C15D3-CC64-054F-921B-F11097C89CCF}"/>
              </a:ext>
            </a:extLst>
          </p:cNvPr>
          <p:cNvSpPr>
            <a:spLocks noGrp="1"/>
          </p:cNvSpPr>
          <p:nvPr>
            <p:ph type="title"/>
          </p:nvPr>
        </p:nvSpPr>
        <p:spPr/>
        <p:txBody>
          <a:bodyPr/>
          <a:lstStyle/>
          <a:p>
            <a:r>
              <a:rPr lang="en-US" dirty="0"/>
              <a:t>The Hard Problem of Consciousness</a:t>
            </a:r>
          </a:p>
        </p:txBody>
      </p:sp>
      <p:sp>
        <p:nvSpPr>
          <p:cNvPr id="3" name="Content Placeholder 2">
            <a:extLst>
              <a:ext uri="{FF2B5EF4-FFF2-40B4-BE49-F238E27FC236}">
                <a16:creationId xmlns:a16="http://schemas.microsoft.com/office/drawing/2014/main" id="{17A132C3-97B9-B040-9ED5-60A3499C5D76}"/>
              </a:ext>
            </a:extLst>
          </p:cNvPr>
          <p:cNvSpPr>
            <a:spLocks noGrp="1"/>
          </p:cNvSpPr>
          <p:nvPr>
            <p:ph idx="1"/>
          </p:nvPr>
        </p:nvSpPr>
        <p:spPr>
          <a:xfrm>
            <a:off x="205740" y="1981636"/>
            <a:ext cx="11780520" cy="4251960"/>
          </a:xfrm>
        </p:spPr>
        <p:txBody>
          <a:bodyPr>
            <a:normAutofit/>
          </a:bodyPr>
          <a:lstStyle/>
          <a:p>
            <a:r>
              <a:rPr lang="en-US" sz="4400" dirty="0"/>
              <a:t>The Hard Problem of Consciousness is a specific issue of the mind-body problem.</a:t>
            </a:r>
          </a:p>
          <a:p>
            <a:r>
              <a:rPr lang="en-US" sz="4400" dirty="0"/>
              <a:t>How does physical stimulation of the senses give rise to subjective experience, or qualia?</a:t>
            </a:r>
          </a:p>
          <a:p>
            <a:r>
              <a:rPr lang="en-US" sz="4400" dirty="0"/>
              <a:t>Why is it that some physical processing of physical stimuli gives rise to a rich inner life?</a:t>
            </a:r>
          </a:p>
          <a:p>
            <a:r>
              <a:rPr lang="en-US" sz="4400" dirty="0"/>
              <a:t>Why is it there for us? How is it there? </a:t>
            </a:r>
          </a:p>
          <a:p>
            <a:r>
              <a:rPr lang="en-US" sz="4400" dirty="0"/>
              <a:t>Who has it there?</a:t>
            </a:r>
          </a:p>
        </p:txBody>
      </p:sp>
      <p:pic>
        <p:nvPicPr>
          <p:cNvPr id="4" name="Picture 3">
            <a:extLst>
              <a:ext uri="{FF2B5EF4-FFF2-40B4-BE49-F238E27FC236}">
                <a16:creationId xmlns:a16="http://schemas.microsoft.com/office/drawing/2014/main" id="{A84A824E-390D-8D4F-8B66-1AC4A0B73A5C}"/>
              </a:ext>
            </a:extLst>
          </p:cNvPr>
          <p:cNvPicPr>
            <a:picLocks noChangeAspect="1"/>
          </p:cNvPicPr>
          <p:nvPr/>
        </p:nvPicPr>
        <p:blipFill>
          <a:blip r:embed="rId3"/>
          <a:stretch>
            <a:fillRect/>
          </a:stretch>
        </p:blipFill>
        <p:spPr>
          <a:xfrm>
            <a:off x="6757183" y="4498753"/>
            <a:ext cx="5229077" cy="2814320"/>
          </a:xfrm>
          <a:prstGeom prst="rect">
            <a:avLst/>
          </a:prstGeom>
        </p:spPr>
      </p:pic>
    </p:spTree>
    <p:extLst>
      <p:ext uri="{BB962C8B-B14F-4D97-AF65-F5344CB8AC3E}">
        <p14:creationId xmlns:p14="http://schemas.microsoft.com/office/powerpoint/2010/main" val="390678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AC4C5-1368-0748-B97C-87A55E521309}"/>
              </a:ext>
            </a:extLst>
          </p:cNvPr>
          <p:cNvSpPr>
            <a:spLocks noGrp="1"/>
          </p:cNvSpPr>
          <p:nvPr>
            <p:ph type="title"/>
          </p:nvPr>
        </p:nvSpPr>
        <p:spPr/>
        <p:txBody>
          <a:bodyPr/>
          <a:lstStyle/>
          <a:p>
            <a:r>
              <a:rPr lang="en-US" dirty="0"/>
              <a:t>Am I conscious?</a:t>
            </a:r>
          </a:p>
        </p:txBody>
      </p:sp>
      <p:sp>
        <p:nvSpPr>
          <p:cNvPr id="3" name="Content Placeholder 2">
            <a:extLst>
              <a:ext uri="{FF2B5EF4-FFF2-40B4-BE49-F238E27FC236}">
                <a16:creationId xmlns:a16="http://schemas.microsoft.com/office/drawing/2014/main" id="{AACADF18-AFED-274E-AA1D-C4623B997F8E}"/>
              </a:ext>
            </a:extLst>
          </p:cNvPr>
          <p:cNvSpPr>
            <a:spLocks noGrp="1"/>
          </p:cNvSpPr>
          <p:nvPr>
            <p:ph idx="1"/>
          </p:nvPr>
        </p:nvSpPr>
        <p:spPr/>
        <p:txBody>
          <a:bodyPr>
            <a:normAutofit/>
          </a:bodyPr>
          <a:lstStyle/>
          <a:p>
            <a:r>
              <a:rPr lang="en-US" sz="4400" dirty="0"/>
              <a:t>By virtue of having subjective experiences, yes we are! </a:t>
            </a:r>
          </a:p>
          <a:p>
            <a:r>
              <a:rPr lang="en-US" sz="4400" dirty="0"/>
              <a:t>rf. Descartes’ </a:t>
            </a:r>
            <a:r>
              <a:rPr lang="en-US" sz="4400" i="1" dirty="0"/>
              <a:t>Cogito, ergo sum </a:t>
            </a:r>
            <a:r>
              <a:rPr lang="en-US" sz="4400" dirty="0"/>
              <a:t>(I think, therefore I am (I exist).)</a:t>
            </a:r>
          </a:p>
        </p:txBody>
      </p:sp>
    </p:spTree>
    <p:extLst>
      <p:ext uri="{BB962C8B-B14F-4D97-AF65-F5344CB8AC3E}">
        <p14:creationId xmlns:p14="http://schemas.microsoft.com/office/powerpoint/2010/main" val="108902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FA4477-7581-244C-8B25-99D7A85A46B2}"/>
              </a:ext>
            </a:extLst>
          </p:cNvPr>
          <p:cNvSpPr>
            <a:spLocks noGrp="1"/>
          </p:cNvSpPr>
          <p:nvPr>
            <p:ph type="title"/>
          </p:nvPr>
        </p:nvSpPr>
        <p:spPr/>
        <p:txBody>
          <a:bodyPr>
            <a:normAutofit/>
          </a:bodyPr>
          <a:lstStyle/>
          <a:p>
            <a:r>
              <a:rPr lang="en-US" dirty="0"/>
              <a:t>Are other humans conscious?</a:t>
            </a:r>
          </a:p>
        </p:txBody>
      </p:sp>
      <p:sp>
        <p:nvSpPr>
          <p:cNvPr id="4" name="Content Placeholder 3">
            <a:extLst>
              <a:ext uri="{FF2B5EF4-FFF2-40B4-BE49-F238E27FC236}">
                <a16:creationId xmlns:a16="http://schemas.microsoft.com/office/drawing/2014/main" id="{2F882A00-ED42-0C4A-B499-34E0411A1EC9}"/>
              </a:ext>
            </a:extLst>
          </p:cNvPr>
          <p:cNvSpPr>
            <a:spLocks noGrp="1"/>
          </p:cNvSpPr>
          <p:nvPr>
            <p:ph idx="1"/>
          </p:nvPr>
        </p:nvSpPr>
        <p:spPr/>
        <p:txBody>
          <a:bodyPr>
            <a:normAutofit/>
          </a:bodyPr>
          <a:lstStyle/>
          <a:p>
            <a:pPr marL="0" indent="0">
              <a:buNone/>
            </a:pPr>
            <a:r>
              <a:rPr lang="en-US" sz="4400" dirty="0"/>
              <a:t>Group discussion:</a:t>
            </a:r>
          </a:p>
          <a:p>
            <a:r>
              <a:rPr lang="en-US" sz="4400" dirty="0"/>
              <a:t>What are the evidences that makes you think that each other is conscious like you are? I.e. What convinces us that someone else is conscious?</a:t>
            </a:r>
          </a:p>
          <a:p>
            <a:r>
              <a:rPr lang="en-US" sz="4400" dirty="0"/>
              <a:t>How do we convince someone else that we are conscious?</a:t>
            </a:r>
          </a:p>
        </p:txBody>
      </p:sp>
    </p:spTree>
    <p:extLst>
      <p:ext uri="{BB962C8B-B14F-4D97-AF65-F5344CB8AC3E}">
        <p14:creationId xmlns:p14="http://schemas.microsoft.com/office/powerpoint/2010/main" val="37259600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A0039-7783-9A42-8D66-D4DBFF881169}"/>
              </a:ext>
            </a:extLst>
          </p:cNvPr>
          <p:cNvSpPr>
            <a:spLocks noGrp="1"/>
          </p:cNvSpPr>
          <p:nvPr>
            <p:ph type="title"/>
          </p:nvPr>
        </p:nvSpPr>
        <p:spPr/>
        <p:txBody>
          <a:bodyPr>
            <a:normAutofit/>
          </a:bodyPr>
          <a:lstStyle/>
          <a:p>
            <a:r>
              <a:rPr lang="en-US" dirty="0"/>
              <a:t>Week 3 Preview: other minds</a:t>
            </a:r>
          </a:p>
        </p:txBody>
      </p:sp>
      <p:sp>
        <p:nvSpPr>
          <p:cNvPr id="3" name="Content Placeholder 2">
            <a:extLst>
              <a:ext uri="{FF2B5EF4-FFF2-40B4-BE49-F238E27FC236}">
                <a16:creationId xmlns:a16="http://schemas.microsoft.com/office/drawing/2014/main" id="{D209D798-0B89-1047-BF31-516ADB9C61EF}"/>
              </a:ext>
            </a:extLst>
          </p:cNvPr>
          <p:cNvSpPr>
            <a:spLocks noGrp="1"/>
          </p:cNvSpPr>
          <p:nvPr>
            <p:ph idx="1"/>
          </p:nvPr>
        </p:nvSpPr>
        <p:spPr/>
        <p:txBody>
          <a:bodyPr>
            <a:normAutofit/>
          </a:bodyPr>
          <a:lstStyle/>
          <a:p>
            <a:r>
              <a:rPr lang="en-US" sz="4400" dirty="0"/>
              <a:t>What makes us think other humans are conscious like us?</a:t>
            </a:r>
          </a:p>
          <a:p>
            <a:r>
              <a:rPr lang="en-US" sz="4400" dirty="0"/>
              <a:t>Can we generalize our judgments about other humans to non-human animals?</a:t>
            </a:r>
          </a:p>
        </p:txBody>
      </p:sp>
    </p:spTree>
    <p:extLst>
      <p:ext uri="{BB962C8B-B14F-4D97-AF65-F5344CB8AC3E}">
        <p14:creationId xmlns:p14="http://schemas.microsoft.com/office/powerpoint/2010/main" val="7345226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9DB39-B0DF-6342-9819-568CBC90DB6E}"/>
              </a:ext>
            </a:extLst>
          </p:cNvPr>
          <p:cNvSpPr>
            <a:spLocks noGrp="1"/>
          </p:cNvSpPr>
          <p:nvPr>
            <p:ph type="title"/>
          </p:nvPr>
        </p:nvSpPr>
        <p:spPr/>
        <p:txBody>
          <a:bodyPr/>
          <a:lstStyle/>
          <a:p>
            <a:r>
              <a:rPr lang="en-US" dirty="0"/>
              <a:t>Extra readings &amp; materials</a:t>
            </a:r>
          </a:p>
        </p:txBody>
      </p:sp>
      <p:sp>
        <p:nvSpPr>
          <p:cNvPr id="3" name="Content Placeholder 2">
            <a:extLst>
              <a:ext uri="{FF2B5EF4-FFF2-40B4-BE49-F238E27FC236}">
                <a16:creationId xmlns:a16="http://schemas.microsoft.com/office/drawing/2014/main" id="{07ADF57E-B2CC-944E-BC1F-80899629D863}"/>
              </a:ext>
            </a:extLst>
          </p:cNvPr>
          <p:cNvSpPr>
            <a:spLocks noGrp="1"/>
          </p:cNvSpPr>
          <p:nvPr>
            <p:ph idx="1"/>
          </p:nvPr>
        </p:nvSpPr>
        <p:spPr/>
        <p:txBody>
          <a:bodyPr>
            <a:noAutofit/>
          </a:bodyPr>
          <a:lstStyle/>
          <a:p>
            <a:pPr lvl="0" fontAlgn="ctr"/>
            <a:r>
              <a:rPr lang="en-US" sz="4400" dirty="0"/>
              <a:t>Tim Crane Introduction to Mind-Body Problem</a:t>
            </a:r>
          </a:p>
          <a:p>
            <a:pPr lvl="0" fontAlgn="ctr"/>
            <a:r>
              <a:rPr lang="en-US" sz="4400" dirty="0"/>
              <a:t>Thomas Nagel, What is it like to be a bat? (kind of a challenge!)</a:t>
            </a:r>
          </a:p>
          <a:p>
            <a:r>
              <a:rPr lang="en-US" sz="4400" dirty="0">
                <a:solidFill>
                  <a:schemeClr val="bg2">
                    <a:lumMod val="50000"/>
                  </a:schemeClr>
                </a:solidFill>
              </a:rPr>
              <a:t>Excerpts from </a:t>
            </a:r>
            <a:r>
              <a:rPr lang="en-US" sz="4400" dirty="0" err="1">
                <a:solidFill>
                  <a:schemeClr val="bg2">
                    <a:lumMod val="50000"/>
                  </a:schemeClr>
                </a:solidFill>
              </a:rPr>
              <a:t>Jaegwon</a:t>
            </a:r>
            <a:r>
              <a:rPr lang="en-US" sz="4400" dirty="0">
                <a:solidFill>
                  <a:schemeClr val="bg2">
                    <a:lumMod val="50000"/>
                  </a:schemeClr>
                </a:solidFill>
              </a:rPr>
              <a:t> Kim – Philosophy of Mind</a:t>
            </a:r>
          </a:p>
          <a:p>
            <a:r>
              <a:rPr lang="en-US" sz="4400" dirty="0">
                <a:solidFill>
                  <a:schemeClr val="bg2">
                    <a:lumMod val="50000"/>
                  </a:schemeClr>
                </a:solidFill>
              </a:rPr>
              <a:t>B.F. Skinner (behaviorism) and Noam Chomsky’s (cognitivism) debate</a:t>
            </a:r>
          </a:p>
        </p:txBody>
      </p:sp>
    </p:spTree>
    <p:extLst>
      <p:ext uri="{BB962C8B-B14F-4D97-AF65-F5344CB8AC3E}">
        <p14:creationId xmlns:p14="http://schemas.microsoft.com/office/powerpoint/2010/main" val="42481326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039E56-85EB-6446-8B70-A76F1926D507}"/>
              </a:ext>
            </a:extLst>
          </p:cNvPr>
          <p:cNvSpPr>
            <a:spLocks noGrp="1"/>
          </p:cNvSpPr>
          <p:nvPr>
            <p:ph type="title"/>
          </p:nvPr>
        </p:nvSpPr>
        <p:spPr/>
        <p:txBody>
          <a:bodyPr/>
          <a:lstStyle/>
          <a:p>
            <a:r>
              <a:rPr lang="en-US" dirty="0"/>
              <a:t>Any questions?</a:t>
            </a:r>
          </a:p>
        </p:txBody>
      </p:sp>
    </p:spTree>
    <p:extLst>
      <p:ext uri="{BB962C8B-B14F-4D97-AF65-F5344CB8AC3E}">
        <p14:creationId xmlns:p14="http://schemas.microsoft.com/office/powerpoint/2010/main" val="1536363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14B74-2089-2F41-898D-7F1F07DA9CC4}"/>
              </a:ext>
            </a:extLst>
          </p:cNvPr>
          <p:cNvSpPr>
            <a:spLocks noGrp="1"/>
          </p:cNvSpPr>
          <p:nvPr>
            <p:ph type="title"/>
          </p:nvPr>
        </p:nvSpPr>
        <p:spPr/>
        <p:txBody>
          <a:bodyPr/>
          <a:lstStyle/>
          <a:p>
            <a:r>
              <a:rPr lang="en-US" dirty="0"/>
              <a:t>Course overview &amp; objectives</a:t>
            </a:r>
          </a:p>
        </p:txBody>
      </p:sp>
      <p:sp>
        <p:nvSpPr>
          <p:cNvPr id="3" name="Content Placeholder 2">
            <a:extLst>
              <a:ext uri="{FF2B5EF4-FFF2-40B4-BE49-F238E27FC236}">
                <a16:creationId xmlns:a16="http://schemas.microsoft.com/office/drawing/2014/main" id="{482D9CA0-45BB-5C46-A6F2-8DA53220CF8A}"/>
              </a:ext>
            </a:extLst>
          </p:cNvPr>
          <p:cNvSpPr>
            <a:spLocks noGrp="1"/>
          </p:cNvSpPr>
          <p:nvPr>
            <p:ph idx="1"/>
          </p:nvPr>
        </p:nvSpPr>
        <p:spPr/>
        <p:txBody>
          <a:bodyPr>
            <a:normAutofit fontScale="92500" lnSpcReduction="20000"/>
          </a:bodyPr>
          <a:lstStyle/>
          <a:p>
            <a:pPr marL="0" indent="0">
              <a:buNone/>
            </a:pPr>
            <a:r>
              <a:rPr lang="en-US" sz="4400" dirty="0"/>
              <a:t>Our main question is: what makes something conscious?</a:t>
            </a:r>
          </a:p>
          <a:p>
            <a:pPr marL="0" indent="0">
              <a:buNone/>
            </a:pPr>
            <a:r>
              <a:rPr lang="en-US" sz="4400" dirty="0"/>
              <a:t>1. What is consciousness? Am I conscious?</a:t>
            </a:r>
          </a:p>
          <a:p>
            <a:pPr marL="0" indent="0">
              <a:buNone/>
            </a:pPr>
            <a:r>
              <a:rPr lang="en-US" sz="4400" dirty="0"/>
              <a:t>2. Is (my human friend) Amy conscious? </a:t>
            </a:r>
            <a:r>
              <a:rPr lang="en-US" sz="4400" i="1" dirty="0"/>
              <a:t>(next class!)</a:t>
            </a:r>
          </a:p>
          <a:p>
            <a:pPr marL="0" indent="0">
              <a:buNone/>
            </a:pPr>
            <a:r>
              <a:rPr lang="en-US" sz="4400" dirty="0">
                <a:solidFill>
                  <a:schemeClr val="bg1">
                    <a:lumMod val="75000"/>
                  </a:schemeClr>
                </a:solidFill>
              </a:rPr>
              <a:t>3. Is (my dog) Fido conscious? </a:t>
            </a:r>
          </a:p>
          <a:p>
            <a:pPr marL="0" indent="0">
              <a:buNone/>
            </a:pPr>
            <a:r>
              <a:rPr lang="en-US" sz="4400" dirty="0">
                <a:solidFill>
                  <a:schemeClr val="bg1">
                    <a:lumMod val="75000"/>
                  </a:schemeClr>
                </a:solidFill>
              </a:rPr>
              <a:t>4. Is (the robot) Sophia conscious?</a:t>
            </a:r>
          </a:p>
          <a:p>
            <a:pPr marL="0" indent="0">
              <a:buNone/>
            </a:pPr>
            <a:r>
              <a:rPr lang="en-US" sz="4400" dirty="0">
                <a:solidFill>
                  <a:schemeClr val="bg1">
                    <a:lumMod val="75000"/>
                  </a:schemeClr>
                </a:solidFill>
              </a:rPr>
              <a:t>5. Is (my digital clone) ME 2.0 conscious?</a:t>
            </a:r>
          </a:p>
          <a:p>
            <a:pPr marL="0" indent="0">
              <a:buNone/>
            </a:pPr>
            <a:endParaRPr lang="en-US" sz="3600" dirty="0">
              <a:solidFill>
                <a:schemeClr val="bg1">
                  <a:lumMod val="75000"/>
                </a:schemeClr>
              </a:solidFill>
            </a:endParaRPr>
          </a:p>
        </p:txBody>
      </p:sp>
    </p:spTree>
    <p:extLst>
      <p:ext uri="{BB962C8B-B14F-4D97-AF65-F5344CB8AC3E}">
        <p14:creationId xmlns:p14="http://schemas.microsoft.com/office/powerpoint/2010/main" val="1092341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50E27-5AAB-9F47-A89E-AE80240E7176}"/>
              </a:ext>
            </a:extLst>
          </p:cNvPr>
          <p:cNvSpPr>
            <a:spLocks noGrp="1"/>
          </p:cNvSpPr>
          <p:nvPr>
            <p:ph type="title"/>
          </p:nvPr>
        </p:nvSpPr>
        <p:spPr/>
        <p:txBody>
          <a:bodyPr>
            <a:normAutofit/>
          </a:bodyPr>
          <a:lstStyle/>
          <a:p>
            <a:r>
              <a:rPr lang="en-US" dirty="0"/>
              <a:t>Remember our intention!</a:t>
            </a:r>
          </a:p>
        </p:txBody>
      </p:sp>
      <p:sp>
        <p:nvSpPr>
          <p:cNvPr id="3" name="Content Placeholder 2">
            <a:extLst>
              <a:ext uri="{FF2B5EF4-FFF2-40B4-BE49-F238E27FC236}">
                <a16:creationId xmlns:a16="http://schemas.microsoft.com/office/drawing/2014/main" id="{BD0B6B12-6721-2543-A05B-17408E332BC5}"/>
              </a:ext>
            </a:extLst>
          </p:cNvPr>
          <p:cNvSpPr>
            <a:spLocks noGrp="1"/>
          </p:cNvSpPr>
          <p:nvPr>
            <p:ph idx="1"/>
          </p:nvPr>
        </p:nvSpPr>
        <p:spPr>
          <a:xfrm>
            <a:off x="838200" y="4240784"/>
            <a:ext cx="10515600" cy="2311400"/>
          </a:xfrm>
        </p:spPr>
        <p:txBody>
          <a:bodyPr>
            <a:normAutofit fontScale="92500" lnSpcReduction="20000"/>
          </a:bodyPr>
          <a:lstStyle/>
          <a:p>
            <a:r>
              <a:rPr lang="en-US" sz="4000" dirty="0"/>
              <a:t>What things are conscious and what things aren’t conscious? What is the reasoning behind the distinction? What is our criteria to </a:t>
            </a:r>
            <a:r>
              <a:rPr lang="en-US" sz="4000" b="1" dirty="0"/>
              <a:t>attribute consciousness to something</a:t>
            </a:r>
            <a:r>
              <a:rPr lang="en-US" sz="4000" dirty="0"/>
              <a:t>?</a:t>
            </a:r>
          </a:p>
          <a:p>
            <a:pPr marL="0" indent="0">
              <a:buNone/>
            </a:pPr>
            <a:r>
              <a:rPr lang="en-US" sz="4000" dirty="0">
                <a:sym typeface="Wingdings" pitchFamily="2" charset="2"/>
              </a:rPr>
              <a:t> Need for a systematic model of what the mind and consciousness is, including their definition, their nature and their requisite conditions.</a:t>
            </a:r>
            <a:endParaRPr lang="en-US" sz="4000" dirty="0"/>
          </a:p>
        </p:txBody>
      </p:sp>
      <p:pic>
        <p:nvPicPr>
          <p:cNvPr id="6" name="Picture 5">
            <a:extLst>
              <a:ext uri="{FF2B5EF4-FFF2-40B4-BE49-F238E27FC236}">
                <a16:creationId xmlns:a16="http://schemas.microsoft.com/office/drawing/2014/main" id="{E87CCA37-8F4C-054A-8CA7-A7A4A98BBD07}"/>
              </a:ext>
            </a:extLst>
          </p:cNvPr>
          <p:cNvPicPr>
            <a:picLocks noChangeAspect="1"/>
          </p:cNvPicPr>
          <p:nvPr/>
        </p:nvPicPr>
        <p:blipFill>
          <a:blip r:embed="rId3"/>
          <a:stretch>
            <a:fillRect/>
          </a:stretch>
        </p:blipFill>
        <p:spPr>
          <a:xfrm>
            <a:off x="838200" y="1929384"/>
            <a:ext cx="8420100" cy="2311400"/>
          </a:xfrm>
          <a:prstGeom prst="rect">
            <a:avLst/>
          </a:prstGeom>
        </p:spPr>
      </p:pic>
      <p:pic>
        <p:nvPicPr>
          <p:cNvPr id="7" name="Picture 6">
            <a:extLst>
              <a:ext uri="{FF2B5EF4-FFF2-40B4-BE49-F238E27FC236}">
                <a16:creationId xmlns:a16="http://schemas.microsoft.com/office/drawing/2014/main" id="{7A03C2CE-C591-C746-8B4C-AF9F786DEE67}"/>
              </a:ext>
            </a:extLst>
          </p:cNvPr>
          <p:cNvPicPr>
            <a:picLocks noChangeAspect="1"/>
          </p:cNvPicPr>
          <p:nvPr/>
        </p:nvPicPr>
        <p:blipFill>
          <a:blip r:embed="rId4"/>
          <a:stretch>
            <a:fillRect/>
          </a:stretch>
        </p:blipFill>
        <p:spPr>
          <a:xfrm>
            <a:off x="9258300" y="2391373"/>
            <a:ext cx="1570490" cy="1315285"/>
          </a:xfrm>
          <a:prstGeom prst="rect">
            <a:avLst/>
          </a:prstGeom>
        </p:spPr>
      </p:pic>
    </p:spTree>
    <p:extLst>
      <p:ext uri="{BB962C8B-B14F-4D97-AF65-F5344CB8AC3E}">
        <p14:creationId xmlns:p14="http://schemas.microsoft.com/office/powerpoint/2010/main" val="270351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CF9736-C8B4-9343-B571-D19C8E09C9F1}"/>
              </a:ext>
            </a:extLst>
          </p:cNvPr>
          <p:cNvSpPr>
            <a:spLocks noGrp="1"/>
          </p:cNvSpPr>
          <p:nvPr>
            <p:ph idx="1"/>
          </p:nvPr>
        </p:nvSpPr>
        <p:spPr>
          <a:xfrm>
            <a:off x="225878" y="4327080"/>
            <a:ext cx="12045043" cy="4251960"/>
          </a:xfrm>
        </p:spPr>
        <p:txBody>
          <a:bodyPr>
            <a:normAutofit/>
          </a:bodyPr>
          <a:lstStyle/>
          <a:p>
            <a:r>
              <a:rPr lang="en-US" sz="3400" dirty="0"/>
              <a:t>Mind and consciousness is taken for granted in everyday life, so many of the issues we discuss can seem obvious.</a:t>
            </a:r>
          </a:p>
          <a:p>
            <a:r>
              <a:rPr lang="en-US" sz="3400" dirty="0"/>
              <a:t>What we are attempting to do is to bring to surface the assumptions about them that dictate our thoughts and behavior.</a:t>
            </a:r>
          </a:p>
          <a:p>
            <a:r>
              <a:rPr lang="en-US" sz="3400" dirty="0"/>
              <a:t>Anything that can be questioned? Can all aspects be generalized to other beings?</a:t>
            </a:r>
          </a:p>
        </p:txBody>
      </p:sp>
      <p:sp>
        <p:nvSpPr>
          <p:cNvPr id="4" name="Title 1">
            <a:extLst>
              <a:ext uri="{FF2B5EF4-FFF2-40B4-BE49-F238E27FC236}">
                <a16:creationId xmlns:a16="http://schemas.microsoft.com/office/drawing/2014/main" id="{CAC76104-7158-4349-88FE-41B067EF1CDF}"/>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a:lstStyle>
          <a:p>
            <a:r>
              <a:rPr lang="en-US"/>
              <a:t>Remember our intention!</a:t>
            </a:r>
            <a:endParaRPr lang="en-US" dirty="0"/>
          </a:p>
        </p:txBody>
      </p:sp>
      <p:pic>
        <p:nvPicPr>
          <p:cNvPr id="5" name="Picture 4">
            <a:extLst>
              <a:ext uri="{FF2B5EF4-FFF2-40B4-BE49-F238E27FC236}">
                <a16:creationId xmlns:a16="http://schemas.microsoft.com/office/drawing/2014/main" id="{B95968AA-945F-7047-8D06-931FC8D2B64F}"/>
              </a:ext>
            </a:extLst>
          </p:cNvPr>
          <p:cNvPicPr>
            <a:picLocks noChangeAspect="1"/>
          </p:cNvPicPr>
          <p:nvPr/>
        </p:nvPicPr>
        <p:blipFill>
          <a:blip r:embed="rId3"/>
          <a:stretch>
            <a:fillRect/>
          </a:stretch>
        </p:blipFill>
        <p:spPr>
          <a:xfrm>
            <a:off x="838200" y="1929384"/>
            <a:ext cx="8420100" cy="2311400"/>
          </a:xfrm>
          <a:prstGeom prst="rect">
            <a:avLst/>
          </a:prstGeom>
        </p:spPr>
      </p:pic>
      <p:pic>
        <p:nvPicPr>
          <p:cNvPr id="6" name="Picture 5">
            <a:extLst>
              <a:ext uri="{FF2B5EF4-FFF2-40B4-BE49-F238E27FC236}">
                <a16:creationId xmlns:a16="http://schemas.microsoft.com/office/drawing/2014/main" id="{494E3429-C822-B44F-B3A9-0337ADB42515}"/>
              </a:ext>
            </a:extLst>
          </p:cNvPr>
          <p:cNvPicPr>
            <a:picLocks noChangeAspect="1"/>
          </p:cNvPicPr>
          <p:nvPr/>
        </p:nvPicPr>
        <p:blipFill>
          <a:blip r:embed="rId4"/>
          <a:stretch>
            <a:fillRect/>
          </a:stretch>
        </p:blipFill>
        <p:spPr>
          <a:xfrm>
            <a:off x="9258300" y="2391373"/>
            <a:ext cx="1570490" cy="1315285"/>
          </a:xfrm>
          <a:prstGeom prst="rect">
            <a:avLst/>
          </a:prstGeom>
        </p:spPr>
      </p:pic>
    </p:spTree>
    <p:extLst>
      <p:ext uri="{BB962C8B-B14F-4D97-AF65-F5344CB8AC3E}">
        <p14:creationId xmlns:p14="http://schemas.microsoft.com/office/powerpoint/2010/main" val="11649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285AF0-C0C5-884B-AAF3-EAD14CFC08FD}"/>
              </a:ext>
            </a:extLst>
          </p:cNvPr>
          <p:cNvSpPr>
            <a:spLocks noGrp="1"/>
          </p:cNvSpPr>
          <p:nvPr>
            <p:ph type="title"/>
          </p:nvPr>
        </p:nvSpPr>
        <p:spPr>
          <a:xfrm>
            <a:off x="579664" y="381454"/>
            <a:ext cx="11032671" cy="1325563"/>
          </a:xfrm>
        </p:spPr>
        <p:txBody>
          <a:bodyPr>
            <a:normAutofit fontScale="90000"/>
          </a:bodyPr>
          <a:lstStyle/>
          <a:p>
            <a:r>
              <a:rPr lang="en-US" dirty="0"/>
              <a:t>Mind, body, and mind-body relationship</a:t>
            </a:r>
          </a:p>
        </p:txBody>
      </p:sp>
      <p:sp>
        <p:nvSpPr>
          <p:cNvPr id="5" name="Content Placeholder 4">
            <a:extLst>
              <a:ext uri="{FF2B5EF4-FFF2-40B4-BE49-F238E27FC236}">
                <a16:creationId xmlns:a16="http://schemas.microsoft.com/office/drawing/2014/main" id="{D8691E2E-6107-0D42-AD9A-62B8F6A6FB51}"/>
              </a:ext>
            </a:extLst>
          </p:cNvPr>
          <p:cNvSpPr>
            <a:spLocks noGrp="1"/>
          </p:cNvSpPr>
          <p:nvPr>
            <p:ph idx="1"/>
          </p:nvPr>
        </p:nvSpPr>
        <p:spPr/>
        <p:txBody>
          <a:bodyPr>
            <a:normAutofit/>
          </a:bodyPr>
          <a:lstStyle/>
          <a:p>
            <a:r>
              <a:rPr lang="en-US" sz="4400" dirty="0"/>
              <a:t>The first prerequisite for the existence of consciousness in a being: the existence of a mind!</a:t>
            </a:r>
          </a:p>
          <a:p>
            <a:r>
              <a:rPr lang="en-US" sz="4400" dirty="0"/>
              <a:t>The mind and body seem to be intertwined.</a:t>
            </a:r>
          </a:p>
          <a:p>
            <a:pPr marL="0" indent="0">
              <a:buNone/>
            </a:pPr>
            <a:r>
              <a:rPr lang="en-US" sz="4400" dirty="0">
                <a:sym typeface="Wingdings" pitchFamily="2" charset="2"/>
              </a:rPr>
              <a:t> what does it mean for the mind to be unified (somehow) with the body?</a:t>
            </a:r>
            <a:endParaRPr lang="en-US" sz="4400" dirty="0"/>
          </a:p>
          <a:p>
            <a:endParaRPr lang="en-US" sz="4400" dirty="0"/>
          </a:p>
        </p:txBody>
      </p:sp>
    </p:spTree>
    <p:extLst>
      <p:ext uri="{BB962C8B-B14F-4D97-AF65-F5344CB8AC3E}">
        <p14:creationId xmlns:p14="http://schemas.microsoft.com/office/powerpoint/2010/main" val="3199894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7788E2-B85E-1D41-9E64-7935D2B74F59}"/>
              </a:ext>
            </a:extLst>
          </p:cNvPr>
          <p:cNvSpPr>
            <a:spLocks noGrp="1"/>
          </p:cNvSpPr>
          <p:nvPr>
            <p:ph idx="1"/>
          </p:nvPr>
        </p:nvSpPr>
        <p:spPr>
          <a:xfrm>
            <a:off x="419100" y="1929384"/>
            <a:ext cx="11353800" cy="4563491"/>
          </a:xfrm>
        </p:spPr>
        <p:txBody>
          <a:bodyPr>
            <a:noAutofit/>
          </a:bodyPr>
          <a:lstStyle/>
          <a:p>
            <a:r>
              <a:rPr lang="en-US" sz="4400" dirty="0"/>
              <a:t>What are some properties or characteristics of the mind?</a:t>
            </a:r>
          </a:p>
          <a:p>
            <a:r>
              <a:rPr lang="en-US" sz="4400" dirty="0"/>
              <a:t>What are some properties or characteristics of the body?</a:t>
            </a:r>
          </a:p>
          <a:p>
            <a:r>
              <a:rPr lang="en-US" sz="4400" dirty="0"/>
              <a:t>What are some activities you do with each of them?</a:t>
            </a:r>
          </a:p>
          <a:p>
            <a:r>
              <a:rPr lang="en-US" sz="4400" dirty="0"/>
              <a:t>What are some examples of the mind and body interacting/influencing one another?</a:t>
            </a:r>
          </a:p>
        </p:txBody>
      </p:sp>
      <p:sp>
        <p:nvSpPr>
          <p:cNvPr id="7" name="Title 3">
            <a:extLst>
              <a:ext uri="{FF2B5EF4-FFF2-40B4-BE49-F238E27FC236}">
                <a16:creationId xmlns:a16="http://schemas.microsoft.com/office/drawing/2014/main" id="{21B52425-7434-0C4D-B5B0-638A230B8736}"/>
              </a:ext>
            </a:extLst>
          </p:cNvPr>
          <p:cNvSpPr txBox="1">
            <a:spLocks/>
          </p:cNvSpPr>
          <p:nvPr/>
        </p:nvSpPr>
        <p:spPr>
          <a:xfrm>
            <a:off x="579664" y="365125"/>
            <a:ext cx="11032671" cy="1325563"/>
          </a:xfrm>
          <a:prstGeom prst="rect">
            <a:avLst/>
          </a:prstGeom>
        </p:spPr>
        <p:txBody>
          <a:bodyPr vert="horz" lIns="91440" tIns="45720" rIns="91440" bIns="45720" rtlCol="0" anchor="ctr">
            <a:normAutofit fontScale="90000"/>
          </a:bodyPr>
          <a:lst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a:lstStyle>
          <a:p>
            <a:r>
              <a:rPr lang="en-US" dirty="0"/>
              <a:t>Mind, body, and mind-body relationship</a:t>
            </a:r>
          </a:p>
        </p:txBody>
      </p:sp>
    </p:spTree>
    <p:extLst>
      <p:ext uri="{BB962C8B-B14F-4D97-AF65-F5344CB8AC3E}">
        <p14:creationId xmlns:p14="http://schemas.microsoft.com/office/powerpoint/2010/main" val="66718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67133FD-CEEA-B942-BDB3-AF736C668B9A}"/>
              </a:ext>
            </a:extLst>
          </p:cNvPr>
          <p:cNvSpPr>
            <a:spLocks noGrp="1"/>
          </p:cNvSpPr>
          <p:nvPr>
            <p:ph type="body" idx="1"/>
          </p:nvPr>
        </p:nvSpPr>
        <p:spPr>
          <a:xfrm>
            <a:off x="579664" y="1903662"/>
            <a:ext cx="3110691" cy="571348"/>
          </a:xfrm>
        </p:spPr>
        <p:txBody>
          <a:bodyPr>
            <a:normAutofit fontScale="92500" lnSpcReduction="20000"/>
          </a:bodyPr>
          <a:lstStyle/>
          <a:p>
            <a:r>
              <a:rPr lang="en-US" dirty="0"/>
              <a:t>Mind</a:t>
            </a:r>
          </a:p>
        </p:txBody>
      </p:sp>
      <p:sp>
        <p:nvSpPr>
          <p:cNvPr id="9" name="Content Placeholder 8">
            <a:extLst>
              <a:ext uri="{FF2B5EF4-FFF2-40B4-BE49-F238E27FC236}">
                <a16:creationId xmlns:a16="http://schemas.microsoft.com/office/drawing/2014/main" id="{E73E57D7-99F4-D445-9A85-B6713A650989}"/>
              </a:ext>
            </a:extLst>
          </p:cNvPr>
          <p:cNvSpPr>
            <a:spLocks noGrp="1"/>
          </p:cNvSpPr>
          <p:nvPr>
            <p:ph sz="half" idx="2"/>
          </p:nvPr>
        </p:nvSpPr>
        <p:spPr>
          <a:xfrm>
            <a:off x="412068" y="2671655"/>
            <a:ext cx="3535234" cy="3239288"/>
          </a:xfrm>
        </p:spPr>
        <p:txBody>
          <a:bodyPr>
            <a:normAutofit fontScale="92500" lnSpcReduction="20000"/>
          </a:bodyPr>
          <a:lstStyle/>
          <a:p>
            <a:r>
              <a:rPr lang="en-US" dirty="0"/>
              <a:t>Thoughts, Memories</a:t>
            </a:r>
          </a:p>
          <a:p>
            <a:r>
              <a:rPr lang="en-US" dirty="0"/>
              <a:t>Emotions, Feelings</a:t>
            </a:r>
          </a:p>
          <a:p>
            <a:r>
              <a:rPr lang="en-US" dirty="0"/>
              <a:t>Beliefs, Intentions</a:t>
            </a:r>
          </a:p>
          <a:p>
            <a:r>
              <a:rPr lang="en-US" dirty="0"/>
              <a:t>Sensations (touch, sight, smell, etc.)</a:t>
            </a:r>
          </a:p>
          <a:p>
            <a:pPr>
              <a:buFont typeface="Wingdings" pitchFamily="2" charset="2"/>
              <a:buChar char="à"/>
            </a:pPr>
            <a:r>
              <a:rPr lang="en-US" dirty="0">
                <a:sym typeface="Wingdings" pitchFamily="2" charset="2"/>
              </a:rPr>
              <a:t> immaterial, non-physical, unobservable (private)</a:t>
            </a:r>
          </a:p>
        </p:txBody>
      </p:sp>
      <p:sp>
        <p:nvSpPr>
          <p:cNvPr id="10" name="Text Placeholder 9">
            <a:extLst>
              <a:ext uri="{FF2B5EF4-FFF2-40B4-BE49-F238E27FC236}">
                <a16:creationId xmlns:a16="http://schemas.microsoft.com/office/drawing/2014/main" id="{975703AD-1CF6-D74B-B6A2-556BFC31EDDE}"/>
              </a:ext>
            </a:extLst>
          </p:cNvPr>
          <p:cNvSpPr>
            <a:spLocks noGrp="1"/>
          </p:cNvSpPr>
          <p:nvPr>
            <p:ph type="body" sz="quarter" idx="3"/>
          </p:nvPr>
        </p:nvSpPr>
        <p:spPr>
          <a:xfrm>
            <a:off x="3947302" y="1913210"/>
            <a:ext cx="3126010" cy="571348"/>
          </a:xfrm>
        </p:spPr>
        <p:txBody>
          <a:bodyPr>
            <a:normAutofit fontScale="92500" lnSpcReduction="20000"/>
          </a:bodyPr>
          <a:lstStyle/>
          <a:p>
            <a:r>
              <a:rPr lang="en-US" dirty="0"/>
              <a:t>Body</a:t>
            </a:r>
          </a:p>
        </p:txBody>
      </p:sp>
      <p:sp>
        <p:nvSpPr>
          <p:cNvPr id="11" name="Content Placeholder 10">
            <a:extLst>
              <a:ext uri="{FF2B5EF4-FFF2-40B4-BE49-F238E27FC236}">
                <a16:creationId xmlns:a16="http://schemas.microsoft.com/office/drawing/2014/main" id="{16CE4BD5-409E-254C-9712-B96B254C044C}"/>
              </a:ext>
            </a:extLst>
          </p:cNvPr>
          <p:cNvSpPr>
            <a:spLocks noGrp="1"/>
          </p:cNvSpPr>
          <p:nvPr>
            <p:ph sz="quarter" idx="4"/>
          </p:nvPr>
        </p:nvSpPr>
        <p:spPr>
          <a:xfrm>
            <a:off x="3947301" y="2671655"/>
            <a:ext cx="3384227" cy="2945374"/>
          </a:xfrm>
        </p:spPr>
        <p:txBody>
          <a:bodyPr>
            <a:normAutofit fontScale="92500" lnSpcReduction="20000"/>
          </a:bodyPr>
          <a:lstStyle/>
          <a:p>
            <a:r>
              <a:rPr lang="en-US" dirty="0"/>
              <a:t>Movement</a:t>
            </a:r>
          </a:p>
          <a:p>
            <a:r>
              <a:rPr lang="en-US" dirty="0"/>
              <a:t>Automatic physiological functions (heartbeat, breathing)</a:t>
            </a:r>
          </a:p>
          <a:p>
            <a:r>
              <a:rPr lang="en-US" dirty="0"/>
              <a:t>Height, weight, texture, etc.</a:t>
            </a:r>
          </a:p>
          <a:p>
            <a:pPr marL="0" indent="0">
              <a:buNone/>
            </a:pPr>
            <a:r>
              <a:rPr lang="en-US" dirty="0">
                <a:sym typeface="Wingdings" pitchFamily="2" charset="2"/>
              </a:rPr>
              <a:t> physical, observable (public)</a:t>
            </a:r>
            <a:endParaRPr lang="en-US" dirty="0"/>
          </a:p>
        </p:txBody>
      </p:sp>
      <p:sp>
        <p:nvSpPr>
          <p:cNvPr id="12" name="Title 3">
            <a:extLst>
              <a:ext uri="{FF2B5EF4-FFF2-40B4-BE49-F238E27FC236}">
                <a16:creationId xmlns:a16="http://schemas.microsoft.com/office/drawing/2014/main" id="{2654F5E7-6AFE-7E45-80A3-2D6209900D24}"/>
              </a:ext>
            </a:extLst>
          </p:cNvPr>
          <p:cNvSpPr txBox="1">
            <a:spLocks/>
          </p:cNvSpPr>
          <p:nvPr/>
        </p:nvSpPr>
        <p:spPr>
          <a:xfrm>
            <a:off x="579664" y="381454"/>
            <a:ext cx="11032671" cy="1325563"/>
          </a:xfrm>
          <a:prstGeom prst="rect">
            <a:avLst/>
          </a:prstGeom>
        </p:spPr>
        <p:txBody>
          <a:bodyPr vert="horz" lIns="91440" tIns="45720" rIns="91440" bIns="45720" rtlCol="0" anchor="ctr">
            <a:normAutofit fontScale="90000"/>
          </a:bodyPr>
          <a:lst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a:lstStyle>
          <a:p>
            <a:r>
              <a:rPr lang="en-US"/>
              <a:t>Mind, body, and mind-body relationship</a:t>
            </a:r>
            <a:endParaRPr lang="en-US" dirty="0"/>
          </a:p>
        </p:txBody>
      </p:sp>
      <p:sp>
        <p:nvSpPr>
          <p:cNvPr id="14" name="Text Placeholder 9">
            <a:extLst>
              <a:ext uri="{FF2B5EF4-FFF2-40B4-BE49-F238E27FC236}">
                <a16:creationId xmlns:a16="http://schemas.microsoft.com/office/drawing/2014/main" id="{48F21666-8EE2-B247-A682-DDCB74AD85E3}"/>
              </a:ext>
            </a:extLst>
          </p:cNvPr>
          <p:cNvSpPr txBox="1">
            <a:spLocks/>
          </p:cNvSpPr>
          <p:nvPr/>
        </p:nvSpPr>
        <p:spPr>
          <a:xfrm>
            <a:off x="7588475" y="1903662"/>
            <a:ext cx="4023860" cy="571348"/>
          </a:xfrm>
          <a:prstGeom prst="rect">
            <a:avLst/>
          </a:prstGeom>
        </p:spPr>
        <p:txBody>
          <a:bodyPr vert="horz" lIns="91440" tIns="45720" rIns="91440" bIns="45720" rtlCol="0" anchor="b">
            <a:normAutofit fontScale="92500" lnSpcReduction="20000"/>
          </a:bodyPr>
          <a:lstStyle>
            <a:lvl1pPr marL="0" indent="0" algn="l" defTabSz="914400" rtl="0" eaLnBrk="1" latinLnBrk="0" hangingPunct="1">
              <a:lnSpc>
                <a:spcPct val="110000"/>
              </a:lnSpc>
              <a:spcBef>
                <a:spcPts val="1000"/>
              </a:spcBef>
              <a:buFont typeface="Arial" panose="020B0604020202020204" pitchFamily="34" charset="0"/>
              <a:buNone/>
              <a:defRPr sz="3600" b="1" kern="120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Mind-Body Interaction Examples</a:t>
            </a:r>
          </a:p>
        </p:txBody>
      </p:sp>
      <p:sp>
        <p:nvSpPr>
          <p:cNvPr id="15" name="Content Placeholder 10">
            <a:extLst>
              <a:ext uri="{FF2B5EF4-FFF2-40B4-BE49-F238E27FC236}">
                <a16:creationId xmlns:a16="http://schemas.microsoft.com/office/drawing/2014/main" id="{195BF1D5-3238-0946-AC60-0840950D2A3E}"/>
              </a:ext>
            </a:extLst>
          </p:cNvPr>
          <p:cNvSpPr txBox="1">
            <a:spLocks/>
          </p:cNvSpPr>
          <p:nvPr/>
        </p:nvSpPr>
        <p:spPr>
          <a:xfrm>
            <a:off x="7588475" y="2671655"/>
            <a:ext cx="3384227" cy="294537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ym typeface="Wingdings" pitchFamily="2" charset="2"/>
              </a:rPr>
              <a:t>Intention to get ice cream  go to fridge and get ice cream</a:t>
            </a:r>
          </a:p>
          <a:p>
            <a:r>
              <a:rPr lang="en-US" dirty="0">
                <a:sym typeface="Wingdings" pitchFamily="2" charset="2"/>
              </a:rPr>
              <a:t>Touch hot pan  feel pain</a:t>
            </a:r>
          </a:p>
          <a:p>
            <a:pPr>
              <a:buFont typeface="Wingdings" pitchFamily="2" charset="2"/>
              <a:buChar char="à"/>
            </a:pPr>
            <a:r>
              <a:rPr lang="en-US" dirty="0">
                <a:sym typeface="Wingdings" pitchFamily="2" charset="2"/>
              </a:rPr>
              <a:t>Body carries out mind’s ideas</a:t>
            </a:r>
          </a:p>
          <a:p>
            <a:pPr>
              <a:buFont typeface="Wingdings" pitchFamily="2" charset="2"/>
              <a:buChar char="à"/>
            </a:pPr>
            <a:r>
              <a:rPr lang="en-US" dirty="0"/>
              <a:t>Mind works with input from the body</a:t>
            </a:r>
          </a:p>
        </p:txBody>
      </p:sp>
      <p:sp>
        <p:nvSpPr>
          <p:cNvPr id="2" name="TextBox 1">
            <a:extLst>
              <a:ext uri="{FF2B5EF4-FFF2-40B4-BE49-F238E27FC236}">
                <a16:creationId xmlns:a16="http://schemas.microsoft.com/office/drawing/2014/main" id="{35944CBA-EA9D-1F42-B5E0-A48F73CB3DA7}"/>
              </a:ext>
            </a:extLst>
          </p:cNvPr>
          <p:cNvSpPr txBox="1"/>
          <p:nvPr/>
        </p:nvSpPr>
        <p:spPr>
          <a:xfrm>
            <a:off x="579663" y="5935336"/>
            <a:ext cx="11032671" cy="646331"/>
          </a:xfrm>
          <a:prstGeom prst="rect">
            <a:avLst/>
          </a:prstGeom>
          <a:noFill/>
        </p:spPr>
        <p:txBody>
          <a:bodyPr wrap="square" rtlCol="0">
            <a:spAutoFit/>
          </a:bodyPr>
          <a:lstStyle/>
          <a:p>
            <a:r>
              <a:rPr lang="en-US" sz="3600" b="1" dirty="0">
                <a:sym typeface="Wingdings" pitchFamily="2" charset="2"/>
              </a:rPr>
              <a:t> </a:t>
            </a:r>
            <a:r>
              <a:rPr lang="en-US" sz="3600" b="1" dirty="0"/>
              <a:t>How is the mind and body unified or tied to each other? (mind-body problem)</a:t>
            </a:r>
          </a:p>
        </p:txBody>
      </p:sp>
    </p:spTree>
    <p:extLst>
      <p:ext uri="{BB962C8B-B14F-4D97-AF65-F5344CB8AC3E}">
        <p14:creationId xmlns:p14="http://schemas.microsoft.com/office/powerpoint/2010/main" val="6542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1" grpId="0" build="p"/>
      <p:bldP spid="15"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5D97C-9816-DE4B-B4EE-5BF085501A34}"/>
              </a:ext>
            </a:extLst>
          </p:cNvPr>
          <p:cNvSpPr>
            <a:spLocks noGrp="1"/>
          </p:cNvSpPr>
          <p:nvPr>
            <p:ph type="title"/>
          </p:nvPr>
        </p:nvSpPr>
        <p:spPr/>
        <p:txBody>
          <a:bodyPr/>
          <a:lstStyle/>
          <a:p>
            <a:r>
              <a:rPr lang="en-US" dirty="0"/>
              <a:t>The mind-body problem</a:t>
            </a:r>
          </a:p>
        </p:txBody>
      </p:sp>
      <p:sp>
        <p:nvSpPr>
          <p:cNvPr id="3" name="Content Placeholder 2">
            <a:extLst>
              <a:ext uri="{FF2B5EF4-FFF2-40B4-BE49-F238E27FC236}">
                <a16:creationId xmlns:a16="http://schemas.microsoft.com/office/drawing/2014/main" id="{1CF403BB-962D-1B42-8AC5-650804DAF4E7}"/>
              </a:ext>
            </a:extLst>
          </p:cNvPr>
          <p:cNvSpPr>
            <a:spLocks noGrp="1"/>
          </p:cNvSpPr>
          <p:nvPr>
            <p:ph idx="1"/>
          </p:nvPr>
        </p:nvSpPr>
        <p:spPr/>
        <p:txBody>
          <a:bodyPr>
            <a:normAutofit/>
          </a:bodyPr>
          <a:lstStyle/>
          <a:p>
            <a:r>
              <a:rPr lang="en-US" sz="4400" dirty="0"/>
              <a:t>What is the relationship between the mind and body? </a:t>
            </a:r>
          </a:p>
          <a:p>
            <a:r>
              <a:rPr lang="en-US" sz="4400" dirty="0"/>
              <a:t>How are they tied to each other? How do they interact?</a:t>
            </a:r>
          </a:p>
          <a:p>
            <a:pPr lvl="1"/>
            <a:r>
              <a:rPr lang="en-US" sz="4000" dirty="0"/>
              <a:t>Causal direction</a:t>
            </a:r>
          </a:p>
        </p:txBody>
      </p:sp>
    </p:spTree>
    <p:extLst>
      <p:ext uri="{BB962C8B-B14F-4D97-AF65-F5344CB8AC3E}">
        <p14:creationId xmlns:p14="http://schemas.microsoft.com/office/powerpoint/2010/main" val="287643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SketchyVTI">
  <a:themeElements>
    <a:clrScheme name="AnalogousFromDarkSeedLeftStep">
      <a:dk1>
        <a:srgbClr val="000000"/>
      </a:dk1>
      <a:lt1>
        <a:srgbClr val="FFFFFF"/>
      </a:lt1>
      <a:dk2>
        <a:srgbClr val="412435"/>
      </a:dk2>
      <a:lt2>
        <a:srgbClr val="E2E4E8"/>
      </a:lt2>
      <a:accent1>
        <a:srgbClr val="C3994D"/>
      </a:accent1>
      <a:accent2>
        <a:srgbClr val="B1563B"/>
      </a:accent2>
      <a:accent3>
        <a:srgbClr val="C34D63"/>
      </a:accent3>
      <a:accent4>
        <a:srgbClr val="B13B83"/>
      </a:accent4>
      <a:accent5>
        <a:srgbClr val="C14DC3"/>
      </a:accent5>
      <a:accent6>
        <a:srgbClr val="7D3BB1"/>
      </a:accent6>
      <a:hlink>
        <a:srgbClr val="C043AE"/>
      </a:hlink>
      <a:folHlink>
        <a:srgbClr val="7F7F7F"/>
      </a:folHlink>
    </a:clrScheme>
    <a:fontScheme name="Sketchy_SerifHand">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3761</TotalTime>
  <Words>1730</Words>
  <Application>Microsoft Macintosh PowerPoint</Application>
  <PresentationFormat>Widescreen</PresentationFormat>
  <Paragraphs>177</Paragraphs>
  <Slides>28</Slides>
  <Notes>20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Modern Love</vt:lpstr>
      <vt:lpstr>The Hand</vt:lpstr>
      <vt:lpstr>Wingdings</vt:lpstr>
      <vt:lpstr>SketchyVTI</vt:lpstr>
      <vt:lpstr>Searching for Minds, Metaphysically:  Introduction to Philosophy of Consciousness </vt:lpstr>
      <vt:lpstr>Today’s Agenda</vt:lpstr>
      <vt:lpstr>Course overview &amp; objectives</vt:lpstr>
      <vt:lpstr>Remember our intention!</vt:lpstr>
      <vt:lpstr>PowerPoint Presentation</vt:lpstr>
      <vt:lpstr>Mind, body, and mind-body relationship</vt:lpstr>
      <vt:lpstr>PowerPoint Presentation</vt:lpstr>
      <vt:lpstr>PowerPoint Presentation</vt:lpstr>
      <vt:lpstr>The mind-body problem</vt:lpstr>
      <vt:lpstr>The problem in the mind-body problem</vt:lpstr>
      <vt:lpstr>The problem in the mind-body problem</vt:lpstr>
      <vt:lpstr>The problem in the mind-body problem</vt:lpstr>
      <vt:lpstr>The problem in the mind-body problem</vt:lpstr>
      <vt:lpstr>The problem in the mind-body problem</vt:lpstr>
      <vt:lpstr>PowerPoint Presentation</vt:lpstr>
      <vt:lpstr>Preview: some options</vt:lpstr>
      <vt:lpstr>PowerPoint Presentation</vt:lpstr>
      <vt:lpstr>Consciousness!</vt:lpstr>
      <vt:lpstr>Consciousness!</vt:lpstr>
      <vt:lpstr>PowerPoint Presentation</vt:lpstr>
      <vt:lpstr>Phenomenal vs. Access Consciousness</vt:lpstr>
      <vt:lpstr>Phenomenal vs. Access Consciousness</vt:lpstr>
      <vt:lpstr>The Hard Problem of Consciousness</vt:lpstr>
      <vt:lpstr>Am I conscious?</vt:lpstr>
      <vt:lpstr>Are other humans conscious?</vt:lpstr>
      <vt:lpstr>Week 3 Preview: other minds</vt:lpstr>
      <vt:lpstr>Extra readings &amp; materials</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Searching for Minds, Metaphysically:  Introduction to Philosophy of Consciousness </dc:title>
  <dc:creator>Youngzie Lee</dc:creator>
  <cp:lastModifiedBy>Youngzie Lee</cp:lastModifiedBy>
  <cp:revision>35</cp:revision>
  <dcterms:created xsi:type="dcterms:W3CDTF">2020-07-11T09:17:19Z</dcterms:created>
  <dcterms:modified xsi:type="dcterms:W3CDTF">2020-07-18T21:11:06Z</dcterms:modified>
</cp:coreProperties>
</file>